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83DA83C0-1961-4E39-9A9E-7BBDC7481DB3}" type="datetimeFigureOut">
              <a:rPr lang="en-US" smtClean="0"/>
              <a:pPr/>
              <a:t>12/28/2017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FC14E63-F5E5-4A9F-B2BE-8AD6F7413C2D}"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DA83C0-1961-4E39-9A9E-7BBDC7481DB3}" type="datetimeFigureOut">
              <a:rPr lang="en-US" smtClean="0"/>
              <a:pPr/>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C14E63-F5E5-4A9F-B2BE-8AD6F7413C2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FC14E63-F5E5-4A9F-B2BE-8AD6F7413C2D}"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DA83C0-1961-4E39-9A9E-7BBDC7481DB3}" type="datetimeFigureOut">
              <a:rPr lang="en-US" smtClean="0"/>
              <a:pPr/>
              <a:t>12/28/2017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83DA83C0-1961-4E39-9A9E-7BBDC7481DB3}" type="datetimeFigureOut">
              <a:rPr lang="en-US" smtClean="0"/>
              <a:pPr/>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FC14E63-F5E5-4A9F-B2BE-8AD6F7413C2D}"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3DA83C0-1961-4E39-9A9E-7BBDC7481DB3}" type="datetimeFigureOut">
              <a:rPr lang="en-US" smtClean="0"/>
              <a:pPr/>
              <a:t>12/28/2017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FC14E63-F5E5-4A9F-B2BE-8AD6F7413C2D}"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83DA83C0-1961-4E39-9A9E-7BBDC7481DB3}" type="datetimeFigureOut">
              <a:rPr lang="en-US" smtClean="0"/>
              <a:pPr/>
              <a:t>12/28/2017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C14E63-F5E5-4A9F-B2BE-8AD6F7413C2D}"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83DA83C0-1961-4E39-9A9E-7BBDC7481DB3}" type="datetimeFigureOut">
              <a:rPr lang="en-US" smtClean="0"/>
              <a:pPr/>
              <a:t>12/28/2017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FC14E63-F5E5-4A9F-B2BE-8AD6F7413C2D}"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3DA83C0-1961-4E39-9A9E-7BBDC7481DB3}" type="datetimeFigureOut">
              <a:rPr lang="en-US" smtClean="0"/>
              <a:pPr/>
              <a:t>12/28/2017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FC14E63-F5E5-4A9F-B2BE-8AD6F7413C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3DA83C0-1961-4E39-9A9E-7BBDC7481DB3}" type="datetimeFigureOut">
              <a:rPr lang="en-US" smtClean="0"/>
              <a:pPr/>
              <a:t>12/28/2017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FC14E63-F5E5-4A9F-B2BE-8AD6F7413C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FC14E63-F5E5-4A9F-B2BE-8AD6F7413C2D}"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3DA83C0-1961-4E39-9A9E-7BBDC7481DB3}" type="datetimeFigureOut">
              <a:rPr lang="en-US" smtClean="0"/>
              <a:pPr/>
              <a:t>12/28/2017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FC14E63-F5E5-4A9F-B2BE-8AD6F7413C2D}"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3DA83C0-1961-4E39-9A9E-7BBDC7481DB3}" type="datetimeFigureOut">
              <a:rPr lang="en-US" smtClean="0"/>
              <a:pPr/>
              <a:t>12/28/2017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3DA83C0-1961-4E39-9A9E-7BBDC7481DB3}" type="datetimeFigureOut">
              <a:rPr lang="en-US" smtClean="0"/>
              <a:pPr/>
              <a:t>12/28/2017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FC14E63-F5E5-4A9F-B2BE-8AD6F7413C2D}"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upremecourt.ohio.gov/Boards/judCollege/adult/Guardianship/fundamentals.as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276600"/>
            <a:ext cx="7315200" cy="1752600"/>
          </a:xfrm>
        </p:spPr>
        <p:txBody>
          <a:bodyPr/>
          <a:lstStyle/>
          <a:p>
            <a:endParaRPr lang="en-US" dirty="0"/>
          </a:p>
          <a:p>
            <a:endParaRPr lang="en-US" dirty="0"/>
          </a:p>
          <a:p>
            <a:r>
              <a:rPr lang="en-US" sz="2400" dirty="0"/>
              <a:t>R.F. Meyer &amp; Associates LLC</a:t>
            </a:r>
          </a:p>
        </p:txBody>
      </p:sp>
      <p:sp>
        <p:nvSpPr>
          <p:cNvPr id="2" name="Title 1"/>
          <p:cNvSpPr>
            <a:spLocks noGrp="1"/>
          </p:cNvSpPr>
          <p:nvPr>
            <p:ph type="ctrTitle"/>
          </p:nvPr>
        </p:nvSpPr>
        <p:spPr/>
        <p:txBody>
          <a:bodyPr/>
          <a:lstStyle/>
          <a:p>
            <a:r>
              <a:rPr lang="en-US" dirty="0"/>
              <a:t>Rules of Superintendence Applicable to Guardianships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normAutofit lnSpcReduction="10000"/>
          </a:bodyPr>
          <a:lstStyle/>
          <a:p>
            <a:r>
              <a:rPr lang="en-US" sz="3200" dirty="0">
                <a:latin typeface="Aparajita" pitchFamily="34" charset="0"/>
                <a:cs typeface="Aparajita" pitchFamily="34" charset="0"/>
              </a:rPr>
              <a:t>(A) Professionalism, Character, Integrity</a:t>
            </a:r>
          </a:p>
          <a:p>
            <a:pPr lvl="1"/>
            <a:r>
              <a:rPr lang="en-US" sz="2800" dirty="0">
                <a:latin typeface="Aparajita" pitchFamily="34" charset="0"/>
                <a:cs typeface="Aparajita" pitchFamily="34" charset="0"/>
              </a:rPr>
              <a:t>Act in a manner above reproach</a:t>
            </a:r>
          </a:p>
          <a:p>
            <a:pPr lvl="1"/>
            <a:r>
              <a:rPr lang="en-US" sz="2800" dirty="0">
                <a:latin typeface="Aparajita" pitchFamily="34" charset="0"/>
                <a:cs typeface="Aparajita" pitchFamily="34" charset="0"/>
              </a:rPr>
              <a:t>Avoid financial and sexual exploitation</a:t>
            </a:r>
          </a:p>
          <a:p>
            <a:pPr lvl="1"/>
            <a:r>
              <a:rPr lang="en-US" sz="2800" dirty="0">
                <a:latin typeface="Aparajita" pitchFamily="34" charset="0"/>
                <a:cs typeface="Aparajita" pitchFamily="34" charset="0"/>
              </a:rPr>
              <a:t>Avoid any other activity not in the best interest of the ward</a:t>
            </a:r>
          </a:p>
          <a:p>
            <a:pPr lvl="1">
              <a:buNone/>
            </a:pPr>
            <a:endParaRPr lang="en-US" sz="2800" dirty="0">
              <a:latin typeface="Aparajita" pitchFamily="34" charset="0"/>
              <a:cs typeface="Aparajita" pitchFamily="34" charset="0"/>
            </a:endParaRPr>
          </a:p>
          <a:p>
            <a:r>
              <a:rPr lang="en-US" sz="3200" dirty="0">
                <a:latin typeface="Aparajita" pitchFamily="34" charset="0"/>
                <a:cs typeface="Aparajita" pitchFamily="34" charset="0"/>
              </a:rPr>
              <a:t> (B) Exercise Due Diligence</a:t>
            </a:r>
          </a:p>
          <a:p>
            <a:pPr lvl="1"/>
            <a:r>
              <a:rPr lang="en-US" sz="2800" dirty="0">
                <a:latin typeface="Aparajita" pitchFamily="34" charset="0"/>
                <a:cs typeface="Aparajita" pitchFamily="34" charset="0"/>
              </a:rPr>
              <a:t>by making decision in best interest of the ward which includes communicating with the ward and being fully informed about the implications of the decisions.</a:t>
            </a:r>
          </a:p>
          <a:p>
            <a:pPr lvl="1">
              <a:buNone/>
            </a:pPr>
            <a:endParaRPr lang="en-US" dirty="0"/>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lstStyle/>
          <a:p>
            <a:r>
              <a:rPr lang="en-US" sz="3600" dirty="0">
                <a:latin typeface="Aparajita" pitchFamily="34" charset="0"/>
                <a:cs typeface="Aparajita" pitchFamily="34" charset="0"/>
              </a:rPr>
              <a:t>(C) Least Restrictive Alternative</a:t>
            </a:r>
          </a:p>
          <a:p>
            <a:pPr lvl="1"/>
            <a:r>
              <a:rPr lang="en-US" sz="3200" dirty="0">
                <a:latin typeface="Aparajita" pitchFamily="34" charset="0"/>
                <a:cs typeface="Aparajita" pitchFamily="34" charset="0"/>
              </a:rPr>
              <a:t>Make a choice or decision that best meets the needs of the ward while imposing least limitations on ward’s rights, freedom, ability to control ward’s environment.</a:t>
            </a:r>
          </a:p>
          <a:p>
            <a:pPr lvl="1"/>
            <a:r>
              <a:rPr lang="en-US" sz="3200" dirty="0">
                <a:latin typeface="Aparajita" pitchFamily="34" charset="0"/>
                <a:cs typeface="Aparajita" pitchFamily="34" charset="0"/>
              </a:rPr>
              <a:t>May seek and consider an independent assessment of ward’s functional ability, health status, and care needs.</a:t>
            </a:r>
          </a:p>
          <a:p>
            <a:pPr lvl="1"/>
            <a:r>
              <a:rPr lang="en-US" sz="3200" dirty="0">
                <a:latin typeface="Aparajita" pitchFamily="34" charset="0"/>
                <a:cs typeface="Aparajita" pitchFamily="34" charset="0"/>
              </a:rPr>
              <a:t>Court may approve something other than a least restrictive alternative.</a:t>
            </a:r>
          </a:p>
          <a:p>
            <a:pPr lvl="1">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normAutofit/>
          </a:bodyPr>
          <a:lstStyle/>
          <a:p>
            <a:r>
              <a:rPr lang="en-US" sz="3200" dirty="0">
                <a:latin typeface="Aparajita" pitchFamily="34" charset="0"/>
                <a:cs typeface="Aparajita" pitchFamily="34" charset="0"/>
              </a:rPr>
              <a:t> (D) Person Centered Planning</a:t>
            </a:r>
          </a:p>
          <a:p>
            <a:pPr lvl="1"/>
            <a:r>
              <a:rPr lang="en-US" sz="2800" dirty="0">
                <a:latin typeface="Aparajita" pitchFamily="34" charset="0"/>
                <a:cs typeface="Aparajita" pitchFamily="34" charset="0"/>
              </a:rPr>
              <a:t>Advocate for services focused on ward’s wishes and needs</a:t>
            </a:r>
          </a:p>
          <a:p>
            <a:pPr lvl="1"/>
            <a:r>
              <a:rPr lang="en-US" sz="2800" dirty="0">
                <a:latin typeface="Aparajita" pitchFamily="34" charset="0"/>
                <a:cs typeface="Aparajita" pitchFamily="34" charset="0"/>
              </a:rPr>
              <a:t>Strive to balance ward’s maximum independence and self-reliance with the ward’s best interest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normAutofit/>
          </a:bodyPr>
          <a:lstStyle/>
          <a:p>
            <a:r>
              <a:rPr lang="en-US" sz="3600" dirty="0">
                <a:latin typeface="Aparajita" pitchFamily="34" charset="0"/>
                <a:cs typeface="Aparajita" pitchFamily="34" charset="0"/>
              </a:rPr>
              <a:t>(E) Ward’s Support System</a:t>
            </a:r>
          </a:p>
          <a:p>
            <a:pPr lvl="1"/>
            <a:r>
              <a:rPr lang="en-US" sz="3200" dirty="0">
                <a:latin typeface="Aparajita" pitchFamily="34" charset="0"/>
                <a:cs typeface="Aparajita" pitchFamily="34" charset="0"/>
              </a:rPr>
              <a:t>Strive to foster and preserve positive relationships in ward’s life unless a relationship is substantially harmful to ward.</a:t>
            </a:r>
          </a:p>
          <a:p>
            <a:pPr lvl="1"/>
            <a:r>
              <a:rPr lang="en-US" sz="3200" dirty="0">
                <a:latin typeface="Aparajita" pitchFamily="34" charset="0"/>
                <a:cs typeface="Aparajita" pitchFamily="34" charset="0"/>
              </a:rPr>
              <a:t>Be prepared to explain the reasons for severing a relationship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normAutofit/>
          </a:bodyPr>
          <a:lstStyle/>
          <a:p>
            <a:r>
              <a:rPr lang="en-US" sz="3600" dirty="0">
                <a:latin typeface="Aparajita" pitchFamily="34" charset="0"/>
                <a:cs typeface="Aparajita" pitchFamily="34" charset="0"/>
              </a:rPr>
              <a:t>(F) Communication with Ward</a:t>
            </a:r>
          </a:p>
          <a:p>
            <a:pPr lvl="1"/>
            <a:r>
              <a:rPr lang="en-US" sz="3200" dirty="0">
                <a:latin typeface="Aparajita" pitchFamily="34" charset="0"/>
                <a:cs typeface="Aparajita" pitchFamily="34" charset="0"/>
              </a:rPr>
              <a:t>Strive to know wards preferences and belief system</a:t>
            </a:r>
          </a:p>
          <a:p>
            <a:pPr lvl="1"/>
            <a:r>
              <a:rPr lang="en-US" sz="3200" dirty="0">
                <a:latin typeface="Aparajita" pitchFamily="34" charset="0"/>
                <a:cs typeface="Aparajita" pitchFamily="34" charset="0"/>
              </a:rPr>
              <a:t>Seek information from ward’s family and friends</a:t>
            </a:r>
          </a:p>
          <a:p>
            <a:pPr lvl="1"/>
            <a:r>
              <a:rPr lang="en-US" sz="3200" dirty="0">
                <a:latin typeface="Aparajita" pitchFamily="34" charset="0"/>
                <a:cs typeface="Aparajita" pitchFamily="34" charset="0"/>
              </a:rPr>
              <a:t>Meet with the ward at least once a quarter or as determined by the probate court</a:t>
            </a:r>
          </a:p>
          <a:p>
            <a:pPr lvl="1"/>
            <a:r>
              <a:rPr lang="en-US" sz="3200" dirty="0">
                <a:latin typeface="Aparajita" pitchFamily="34" charset="0"/>
                <a:cs typeface="Aparajita" pitchFamily="34" charset="0"/>
              </a:rPr>
              <a:t>Communicate privately with the ward</a:t>
            </a:r>
          </a:p>
          <a:p>
            <a:pPr lvl="1"/>
            <a:r>
              <a:rPr lang="en-US" sz="3200" dirty="0">
                <a:latin typeface="Aparajita" pitchFamily="34" charset="0"/>
                <a:cs typeface="Aparajita" pitchFamily="34" charset="0"/>
              </a:rPr>
              <a:t>Assess the ward’s physical and mental conditions and limitations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normAutofit/>
          </a:bodyPr>
          <a:lstStyle/>
          <a:p>
            <a:r>
              <a:rPr lang="en-US" sz="3600" dirty="0">
                <a:latin typeface="Aparajita" pitchFamily="34" charset="0"/>
                <a:cs typeface="Aparajita" pitchFamily="34" charset="0"/>
              </a:rPr>
              <a:t>(F) Communication with Ward (cont.)</a:t>
            </a:r>
          </a:p>
          <a:p>
            <a:pPr lvl="1"/>
            <a:r>
              <a:rPr lang="en-US" sz="3200" dirty="0">
                <a:latin typeface="Aparajita" pitchFamily="34" charset="0"/>
                <a:cs typeface="Aparajita" pitchFamily="34" charset="0"/>
              </a:rPr>
              <a:t>Assess the appropriateness of the ward’s current living arrangements</a:t>
            </a:r>
          </a:p>
          <a:p>
            <a:pPr lvl="1"/>
            <a:r>
              <a:rPr lang="en-US" sz="3200" dirty="0">
                <a:latin typeface="Aparajita" pitchFamily="34" charset="0"/>
                <a:cs typeface="Aparajita" pitchFamily="34" charset="0"/>
              </a:rPr>
              <a:t>Assess the needs for additional services </a:t>
            </a:r>
          </a:p>
          <a:p>
            <a:pPr lvl="1"/>
            <a:r>
              <a:rPr lang="en-US" sz="3200" dirty="0">
                <a:latin typeface="Aparajita" pitchFamily="34" charset="0"/>
                <a:cs typeface="Aparajita" pitchFamily="34" charset="0"/>
              </a:rPr>
              <a:t>Notify the court if the ward’s level of care is not being met</a:t>
            </a:r>
          </a:p>
          <a:p>
            <a:pPr lvl="1"/>
            <a:r>
              <a:rPr lang="en-US" sz="3200" dirty="0">
                <a:latin typeface="Aparajita" pitchFamily="34" charset="0"/>
                <a:cs typeface="Aparajita" pitchFamily="34" charset="0"/>
              </a:rPr>
              <a:t>Document all complaints made by a ward and assess the need to report the complaints to the court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normAutofit/>
          </a:bodyPr>
          <a:lstStyle/>
          <a:p>
            <a:r>
              <a:rPr lang="en-US" sz="3600" dirty="0">
                <a:latin typeface="Aparajita" pitchFamily="34" charset="0"/>
                <a:cs typeface="Aparajita" pitchFamily="34" charset="0"/>
              </a:rPr>
              <a:t>(G) Direct Services</a:t>
            </a:r>
          </a:p>
          <a:p>
            <a:pPr>
              <a:buNone/>
            </a:pPr>
            <a:r>
              <a:rPr lang="en-US" sz="3600" dirty="0">
                <a:latin typeface="Aparajita" pitchFamily="34" charset="0"/>
                <a:cs typeface="Aparajita" pitchFamily="34" charset="0"/>
              </a:rPr>
              <a:t>	Shall not provide any direct services to a ward unless otherwise approved by the court.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normAutofit/>
          </a:bodyPr>
          <a:lstStyle/>
          <a:p>
            <a:r>
              <a:rPr lang="en-US" sz="3600" dirty="0">
                <a:latin typeface="Aparajita" pitchFamily="34" charset="0"/>
                <a:cs typeface="Aparajita" pitchFamily="34" charset="0"/>
              </a:rPr>
              <a:t>(H) Monitor and Coordinate Services and Benefits</a:t>
            </a:r>
          </a:p>
          <a:p>
            <a:pPr lvl="1"/>
            <a:r>
              <a:rPr lang="en-US" sz="3200" dirty="0">
                <a:latin typeface="Aparajita" pitchFamily="34" charset="0"/>
                <a:cs typeface="Aparajita" pitchFamily="34" charset="0"/>
              </a:rPr>
              <a:t>Have regular contact with all service providers</a:t>
            </a:r>
          </a:p>
          <a:p>
            <a:pPr lvl="1"/>
            <a:r>
              <a:rPr lang="en-US" sz="3200" dirty="0">
                <a:latin typeface="Aparajita" pitchFamily="34" charset="0"/>
                <a:cs typeface="Aparajita" pitchFamily="34" charset="0"/>
              </a:rPr>
              <a:t>Assess services to determine they are appropriate and continue to be in the ward’s best interest</a:t>
            </a:r>
          </a:p>
          <a:p>
            <a:pPr lvl="1"/>
            <a:r>
              <a:rPr lang="en-US" sz="3200" dirty="0">
                <a:latin typeface="Aparajita" pitchFamily="34" charset="0"/>
                <a:cs typeface="Aparajita" pitchFamily="34" charset="0"/>
              </a:rPr>
              <a:t>Maintain eligibility for all benefits</a:t>
            </a:r>
          </a:p>
          <a:p>
            <a:pPr lvl="1"/>
            <a:r>
              <a:rPr lang="en-US" sz="3200" dirty="0">
                <a:latin typeface="Aparajita" pitchFamily="34" charset="0"/>
                <a:cs typeface="Aparajita" pitchFamily="34" charset="0"/>
              </a:rPr>
              <a:t>Consult regularly with guardian of person or guardian of the estate, when different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lstStyle/>
          <a:p>
            <a:r>
              <a:rPr lang="en-US" sz="3200" dirty="0">
                <a:latin typeface="Aparajita" pitchFamily="34" charset="0"/>
                <a:cs typeface="Aparajita" pitchFamily="34" charset="0"/>
              </a:rPr>
              <a:t>(I) Extraordinary Medical Issues</a:t>
            </a:r>
          </a:p>
          <a:p>
            <a:pPr lvl="1"/>
            <a:r>
              <a:rPr lang="en-US" sz="2800" dirty="0">
                <a:latin typeface="Aparajita" pitchFamily="34" charset="0"/>
                <a:cs typeface="Aparajita" pitchFamily="34" charset="0"/>
              </a:rPr>
              <a:t>Seek ethical, legal and medical advice to facilitate decisions involving extraordinary medical issues</a:t>
            </a:r>
          </a:p>
          <a:p>
            <a:pPr lvl="1"/>
            <a:r>
              <a:rPr lang="en-US" sz="2800" dirty="0">
                <a:latin typeface="Aparajita" pitchFamily="34" charset="0"/>
                <a:cs typeface="Aparajita" pitchFamily="34" charset="0"/>
              </a:rPr>
              <a:t>Strive to honor ward’s preferences and belief system concerning extraordinary medical issues</a:t>
            </a:r>
          </a:p>
          <a:p>
            <a:r>
              <a:rPr lang="en-US" sz="3200" dirty="0">
                <a:latin typeface="Aparajita" pitchFamily="34" charset="0"/>
                <a:cs typeface="Aparajita" pitchFamily="34" charset="0"/>
              </a:rPr>
              <a:t>(J) End of Life Decisions</a:t>
            </a:r>
          </a:p>
          <a:p>
            <a:pPr lvl="1"/>
            <a:r>
              <a:rPr lang="en-US" sz="2800" dirty="0">
                <a:latin typeface="Aparajita" pitchFamily="34" charset="0"/>
                <a:cs typeface="Aparajita" pitchFamily="34" charset="0"/>
              </a:rPr>
              <a:t>Make every effort to be informed about ward’s preferences and belief system</a:t>
            </a:r>
          </a:p>
          <a:p>
            <a:pPr lv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Responsibilities of Guardian to Ward – Rule 66.09</a:t>
            </a:r>
          </a:p>
        </p:txBody>
      </p:sp>
      <p:sp>
        <p:nvSpPr>
          <p:cNvPr id="3" name="Content Placeholder 2"/>
          <p:cNvSpPr>
            <a:spLocks noGrp="1"/>
          </p:cNvSpPr>
          <p:nvPr>
            <p:ph sz="quarter" idx="1"/>
          </p:nvPr>
        </p:nvSpPr>
        <p:spPr/>
        <p:txBody>
          <a:bodyPr>
            <a:noAutofit/>
          </a:bodyPr>
          <a:lstStyle/>
          <a:p>
            <a:r>
              <a:rPr lang="en-US" sz="2800" dirty="0">
                <a:latin typeface="Aparajita" pitchFamily="34" charset="0"/>
                <a:cs typeface="Aparajita" pitchFamily="34" charset="0"/>
              </a:rPr>
              <a:t>(K) Caseload</a:t>
            </a:r>
          </a:p>
          <a:p>
            <a:pPr>
              <a:buNone/>
            </a:pPr>
            <a:r>
              <a:rPr lang="en-US" sz="2800" dirty="0">
                <a:latin typeface="Aparajita" pitchFamily="34" charset="0"/>
                <a:cs typeface="Aparajita" pitchFamily="34" charset="0"/>
              </a:rPr>
              <a:t>	Appropriately manage the ward’s caseload to ensure the guardian is adequately supporting and providing for the best interest of the wards in the guardian’s care.</a:t>
            </a:r>
          </a:p>
          <a:p>
            <a:pPr>
              <a:buNone/>
            </a:pPr>
            <a:endParaRPr lang="en-US" sz="2800" dirty="0">
              <a:latin typeface="Aparajita" pitchFamily="34" charset="0"/>
              <a:cs typeface="Aparajita" pitchFamily="34" charset="0"/>
            </a:endParaRPr>
          </a:p>
          <a:p>
            <a:r>
              <a:rPr lang="en-US" sz="2800" dirty="0">
                <a:latin typeface="Aparajita" pitchFamily="34" charset="0"/>
                <a:cs typeface="Aparajita" pitchFamily="34" charset="0"/>
              </a:rPr>
              <a:t>(L) Duty of Confidentiality</a:t>
            </a:r>
          </a:p>
          <a:p>
            <a:pPr>
              <a:buNone/>
            </a:pPr>
            <a:r>
              <a:rPr lang="en-US" sz="2800" dirty="0">
                <a:latin typeface="Aparajita" pitchFamily="34" charset="0"/>
                <a:cs typeface="Aparajita" pitchFamily="34" charset="0"/>
              </a:rPr>
              <a:t>	Keep the ward’s personal and financial information confidential, except when disclosure is in best interest of the ward or upon order of the court.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Pre-Appointment Education – Rule 66.06</a:t>
            </a:r>
          </a:p>
        </p:txBody>
      </p:sp>
      <p:sp>
        <p:nvSpPr>
          <p:cNvPr id="3" name="Content Placeholder 2"/>
          <p:cNvSpPr>
            <a:spLocks noGrp="1"/>
          </p:cNvSpPr>
          <p:nvPr>
            <p:ph sz="quarter" idx="1"/>
          </p:nvPr>
        </p:nvSpPr>
        <p:spPr/>
        <p:txBody>
          <a:bodyPr>
            <a:normAutofit fontScale="47500" lnSpcReduction="20000"/>
          </a:bodyPr>
          <a:lstStyle/>
          <a:p>
            <a:r>
              <a:rPr lang="en-US" sz="5100" dirty="0">
                <a:latin typeface="Aparajita" pitchFamily="34" charset="0"/>
                <a:cs typeface="Aparajita" pitchFamily="34" charset="0"/>
              </a:rPr>
              <a:t>6 hour guardian fundamentals course</a:t>
            </a:r>
          </a:p>
          <a:p>
            <a:pPr>
              <a:buNone/>
            </a:pPr>
            <a:endParaRPr lang="en-US" sz="5100" dirty="0">
              <a:latin typeface="Aparajita" pitchFamily="34" charset="0"/>
              <a:cs typeface="Aparajita" pitchFamily="34" charset="0"/>
            </a:endParaRPr>
          </a:p>
          <a:p>
            <a:r>
              <a:rPr lang="en-US" sz="5100" dirty="0">
                <a:latin typeface="Aparajita" pitchFamily="34" charset="0"/>
                <a:cs typeface="Aparajita" pitchFamily="34" charset="0"/>
                <a:hlinkClick r:id="rId2"/>
              </a:rPr>
              <a:t>http://www.supremecourt.ohio.gov/Boards/judCollege/adultGuardianship/fundamentals.asp</a:t>
            </a:r>
            <a:endParaRPr lang="en-US" sz="5100" dirty="0">
              <a:latin typeface="Aparajita" pitchFamily="34" charset="0"/>
              <a:cs typeface="Aparajita" pitchFamily="34" charset="0"/>
            </a:endParaRPr>
          </a:p>
          <a:p>
            <a:pPr>
              <a:buNone/>
            </a:pPr>
            <a:endParaRPr lang="en-US" sz="5100" dirty="0">
              <a:latin typeface="Aparajita" pitchFamily="34" charset="0"/>
              <a:cs typeface="Aparajita" pitchFamily="34" charset="0"/>
            </a:endParaRPr>
          </a:p>
          <a:p>
            <a:r>
              <a:rPr lang="en-US" sz="5100" dirty="0">
                <a:latin typeface="Aparajita" pitchFamily="34" charset="0"/>
                <a:cs typeface="Aparajita" pitchFamily="34" charset="0"/>
              </a:rPr>
              <a:t>Must be completed prior to appointment or within six months thereafter</a:t>
            </a:r>
          </a:p>
          <a:p>
            <a:pPr>
              <a:buNone/>
            </a:pPr>
            <a:endParaRPr lang="en-US" sz="5100" dirty="0">
              <a:latin typeface="Aparajita" pitchFamily="34" charset="0"/>
              <a:cs typeface="Aparajita" pitchFamily="34" charset="0"/>
            </a:endParaRPr>
          </a:p>
          <a:p>
            <a:r>
              <a:rPr lang="en-US" sz="5100" dirty="0">
                <a:latin typeface="Aparajita" pitchFamily="34" charset="0"/>
                <a:cs typeface="Aparajita" pitchFamily="34" charset="0"/>
              </a:rPr>
              <a:t>Guardians appointed prior to June 1, 2015 have until June 1, 2016 to complete 6 hour guardian fundamentals course</a:t>
            </a:r>
          </a:p>
          <a:p>
            <a:endParaRPr lang="en-US" sz="5100" dirty="0">
              <a:latin typeface="Aparajita" pitchFamily="34" charset="0"/>
              <a:cs typeface="Aparajita" pitchFamily="34" charset="0"/>
            </a:endParaRPr>
          </a:p>
          <a:p>
            <a:r>
              <a:rPr lang="en-US" sz="5100" dirty="0">
                <a:latin typeface="Aparajita" pitchFamily="34" charset="0"/>
                <a:cs typeface="Aparajita" pitchFamily="34" charset="0"/>
              </a:rPr>
              <a:t>Court can waive this requirement</a:t>
            </a:r>
          </a:p>
          <a:p>
            <a:endParaRPr lang="en-US" dirty="0"/>
          </a:p>
          <a:p>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Contact Information</a:t>
            </a:r>
          </a:p>
        </p:txBody>
      </p:sp>
      <p:sp>
        <p:nvSpPr>
          <p:cNvPr id="5" name="Content Placeholder 4"/>
          <p:cNvSpPr>
            <a:spLocks noGrp="1"/>
          </p:cNvSpPr>
          <p:nvPr>
            <p:ph sz="quarter" idx="1"/>
          </p:nvPr>
        </p:nvSpPr>
        <p:spPr/>
        <p:txBody>
          <a:bodyPr>
            <a:normAutofit/>
          </a:bodyPr>
          <a:lstStyle/>
          <a:p>
            <a:pPr algn="ctr">
              <a:buNone/>
            </a:pPr>
            <a:endParaRPr lang="en-US" sz="3200" b="1" dirty="0"/>
          </a:p>
          <a:p>
            <a:pPr algn="ctr">
              <a:buNone/>
            </a:pPr>
            <a:endParaRPr lang="en-US" sz="3200" b="1" dirty="0"/>
          </a:p>
          <a:p>
            <a:pPr algn="ctr">
              <a:buNone/>
            </a:pPr>
            <a:r>
              <a:rPr lang="en-US" sz="2800" b="1" dirty="0"/>
              <a:t>R.F. MEYER &amp; ASSOCIATES LLC</a:t>
            </a:r>
          </a:p>
          <a:p>
            <a:pPr algn="ctr">
              <a:buNone/>
            </a:pPr>
            <a:r>
              <a:rPr lang="en-US" sz="2000" dirty="0"/>
              <a:t>Richard F. Meyer, Esq.</a:t>
            </a:r>
          </a:p>
          <a:p>
            <a:pPr algn="ctr">
              <a:buNone/>
            </a:pPr>
            <a:r>
              <a:rPr lang="en-US" sz="2000" dirty="0" err="1"/>
              <a:t>Lauie</a:t>
            </a:r>
            <a:r>
              <a:rPr lang="en-US" sz="2000" dirty="0"/>
              <a:t> E. Ohall, </a:t>
            </a:r>
            <a:r>
              <a:rPr lang="en-US" sz="2000" dirty="0" err="1"/>
              <a:t>Esq</a:t>
            </a:r>
            <a:endParaRPr lang="en-US" sz="2000" dirty="0"/>
          </a:p>
          <a:p>
            <a:pPr algn="ctr">
              <a:buNone/>
            </a:pPr>
            <a:r>
              <a:rPr lang="en-US" sz="2000" dirty="0"/>
              <a:t>300 W. Wilson Bridge Road, Suite 250</a:t>
            </a:r>
          </a:p>
          <a:p>
            <a:pPr algn="ctr">
              <a:buNone/>
            </a:pPr>
            <a:r>
              <a:rPr lang="en-US" sz="2000" dirty="0"/>
              <a:t>Worthington, Ohio 43085</a:t>
            </a:r>
          </a:p>
          <a:p>
            <a:pPr algn="ctr">
              <a:buNone/>
            </a:pPr>
            <a:r>
              <a:rPr lang="en-US" sz="2000" dirty="0"/>
              <a:t>614-407-7900 (phone) 614-470-7905 (fax) 866-883-5337 (toll-free)</a:t>
            </a:r>
          </a:p>
          <a:p>
            <a:pPr algn="ctr">
              <a:buNone/>
            </a:pPr>
            <a:endParaRPr lang="en-US" sz="2000" dirty="0"/>
          </a:p>
          <a:p>
            <a:pPr algn="ctr">
              <a:buNone/>
            </a:pPr>
            <a:r>
              <a:rPr lang="en-US" sz="2000" dirty="0"/>
              <a:t>ELDERLAW.US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Continuing Education Requirement – Rule 66.07</a:t>
            </a:r>
          </a:p>
        </p:txBody>
      </p:sp>
      <p:sp>
        <p:nvSpPr>
          <p:cNvPr id="3" name="Content Placeholder 2"/>
          <p:cNvSpPr>
            <a:spLocks noGrp="1"/>
          </p:cNvSpPr>
          <p:nvPr>
            <p:ph sz="quarter" idx="1"/>
          </p:nvPr>
        </p:nvSpPr>
        <p:spPr/>
        <p:txBody>
          <a:bodyPr>
            <a:noAutofit/>
          </a:bodyPr>
          <a:lstStyle/>
          <a:p>
            <a:r>
              <a:rPr lang="en-US" sz="2400" dirty="0">
                <a:latin typeface="Aparajita" pitchFamily="34" charset="0"/>
                <a:cs typeface="Aparajita" pitchFamily="34" charset="0"/>
              </a:rPr>
              <a:t>Guardian must complete at least 3 hours of continuing education, annually.</a:t>
            </a:r>
          </a:p>
          <a:p>
            <a:pPr>
              <a:buNone/>
            </a:pPr>
            <a:endParaRPr lang="en-US" sz="2400" dirty="0">
              <a:latin typeface="Aparajita" pitchFamily="34" charset="0"/>
              <a:cs typeface="Aparajita" pitchFamily="34" charset="0"/>
            </a:endParaRPr>
          </a:p>
          <a:p>
            <a:r>
              <a:rPr lang="en-US" sz="2400" dirty="0">
                <a:latin typeface="Aparajita" pitchFamily="34" charset="0"/>
                <a:cs typeface="Aparajita" pitchFamily="34" charset="0"/>
              </a:rPr>
              <a:t>Guardian must file a report by January 1</a:t>
            </a:r>
            <a:r>
              <a:rPr lang="en-US" sz="2400" baseline="30000" dirty="0">
                <a:latin typeface="Aparajita" pitchFamily="34" charset="0"/>
                <a:cs typeface="Aparajita" pitchFamily="34" charset="0"/>
              </a:rPr>
              <a:t>st</a:t>
            </a:r>
            <a:r>
              <a:rPr lang="en-US" sz="2400" dirty="0">
                <a:latin typeface="Aparajita" pitchFamily="34" charset="0"/>
                <a:cs typeface="Aparajita" pitchFamily="34" charset="0"/>
              </a:rPr>
              <a:t> annually documenting compliance with continuing education requirement.</a:t>
            </a:r>
          </a:p>
          <a:p>
            <a:endParaRPr lang="en-US" sz="2400" dirty="0">
              <a:latin typeface="Aparajita" pitchFamily="34" charset="0"/>
              <a:cs typeface="Aparajita" pitchFamily="34" charset="0"/>
            </a:endParaRPr>
          </a:p>
          <a:p>
            <a:r>
              <a:rPr lang="en-US" sz="2400" dirty="0">
                <a:latin typeface="Aparajita" pitchFamily="34" charset="0"/>
                <a:cs typeface="Aparajita" pitchFamily="34" charset="0"/>
              </a:rPr>
              <a:t>Guardians who fail to comply are not eligible for new appointments until requirement is satisfied.</a:t>
            </a:r>
          </a:p>
          <a:p>
            <a:endParaRPr lang="en-US" sz="2400" dirty="0">
              <a:latin typeface="Aparajita" pitchFamily="34" charset="0"/>
              <a:cs typeface="Aparajita" pitchFamily="34" charset="0"/>
            </a:endParaRPr>
          </a:p>
          <a:p>
            <a:r>
              <a:rPr lang="en-US" sz="2400" dirty="0">
                <a:latin typeface="Aparajita" pitchFamily="34" charset="0"/>
                <a:cs typeface="Aparajita" pitchFamily="34" charset="0"/>
              </a:rPr>
              <a:t>If failure to report last 3 years guardian must complete 6 hour fundamentals course again to be eligible to serve as guardian again.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General Responsibilities of Guardian – Rule 66.08</a:t>
            </a:r>
          </a:p>
        </p:txBody>
      </p:sp>
      <p:sp>
        <p:nvSpPr>
          <p:cNvPr id="3" name="Content Placeholder 2"/>
          <p:cNvSpPr>
            <a:spLocks noGrp="1"/>
          </p:cNvSpPr>
          <p:nvPr>
            <p:ph sz="quarter" idx="1"/>
          </p:nvPr>
        </p:nvSpPr>
        <p:spPr/>
        <p:txBody>
          <a:bodyPr/>
          <a:lstStyle/>
          <a:p>
            <a:r>
              <a:rPr lang="en-US" sz="3200" dirty="0">
                <a:latin typeface="Aparajita" pitchFamily="34" charset="0"/>
                <a:cs typeface="Aparajita" pitchFamily="34" charset="0"/>
              </a:rPr>
              <a:t>(A) Obey all Court orders, perform duties in accordance with local rules, state law and federal law</a:t>
            </a:r>
          </a:p>
          <a:p>
            <a:endParaRPr lang="en-US" sz="3200" dirty="0">
              <a:latin typeface="Aparajita" pitchFamily="34" charset="0"/>
              <a:cs typeface="Aparajita" pitchFamily="34" charset="0"/>
            </a:endParaRPr>
          </a:p>
          <a:p>
            <a:r>
              <a:rPr lang="en-US" sz="3200" dirty="0">
                <a:latin typeface="Aparajita" pitchFamily="34" charset="0"/>
                <a:cs typeface="Aparajita" pitchFamily="34" charset="0"/>
              </a:rPr>
              <a:t>(B) Applicant must meet with proposed ward at least once prior to appointment hearing</a:t>
            </a:r>
          </a:p>
          <a:p>
            <a:endParaRPr lang="en-US" sz="3200" dirty="0">
              <a:latin typeface="Aparajita" pitchFamily="34" charset="0"/>
              <a:cs typeface="Aparajita" pitchFamily="34" charset="0"/>
            </a:endParaRPr>
          </a:p>
          <a:p>
            <a:r>
              <a:rPr lang="en-US" sz="3200" dirty="0">
                <a:latin typeface="Aparajita" pitchFamily="34" charset="0"/>
                <a:cs typeface="Aparajita" pitchFamily="34" charset="0"/>
              </a:rPr>
              <a:t>(C) Immediately report abuse, neglect, exploitation to court and adult protective services</a:t>
            </a: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General Responsibilities of Guardian – Rule 66.08</a:t>
            </a:r>
          </a:p>
        </p:txBody>
      </p:sp>
      <p:sp>
        <p:nvSpPr>
          <p:cNvPr id="3" name="Content Placeholder 2"/>
          <p:cNvSpPr>
            <a:spLocks noGrp="1"/>
          </p:cNvSpPr>
          <p:nvPr>
            <p:ph sz="quarter" idx="1"/>
          </p:nvPr>
        </p:nvSpPr>
        <p:spPr/>
        <p:txBody>
          <a:bodyPr>
            <a:noAutofit/>
          </a:bodyPr>
          <a:lstStyle/>
          <a:p>
            <a:r>
              <a:rPr lang="en-US" sz="3600" dirty="0">
                <a:latin typeface="Aparajita" pitchFamily="34" charset="0"/>
                <a:cs typeface="Aparajita" pitchFamily="34" charset="0"/>
              </a:rPr>
              <a:t>(D) Seek to Limit or Terminate the Guardianship if:</a:t>
            </a:r>
          </a:p>
          <a:p>
            <a:pPr lvl="1"/>
            <a:r>
              <a:rPr lang="en-US" sz="3200" dirty="0">
                <a:latin typeface="Aparajita" pitchFamily="34" charset="0"/>
                <a:cs typeface="Aparajita" pitchFamily="34" charset="0"/>
              </a:rPr>
              <a:t>Ward’s ability to make decisions and function independently has improved</a:t>
            </a:r>
          </a:p>
          <a:p>
            <a:pPr lvl="1"/>
            <a:r>
              <a:rPr lang="en-US" sz="3200" dirty="0">
                <a:latin typeface="Aparajita" pitchFamily="34" charset="0"/>
                <a:cs typeface="Aparajita" pitchFamily="34" charset="0"/>
              </a:rPr>
              <a:t>Less restrictive means are available</a:t>
            </a:r>
          </a:p>
          <a:p>
            <a:pPr lvl="1"/>
            <a:r>
              <a:rPr lang="en-US" sz="3200" dirty="0">
                <a:latin typeface="Aparajita" pitchFamily="34" charset="0"/>
                <a:cs typeface="Aparajita" pitchFamily="34" charset="0"/>
              </a:rPr>
              <a:t>A plenary guardianship is no longer in the best interest of a ward</a:t>
            </a:r>
          </a:p>
          <a:p>
            <a:pPr lvl="1"/>
            <a:r>
              <a:rPr lang="en-US" sz="3200" dirty="0">
                <a:latin typeface="Aparajita" pitchFamily="34" charset="0"/>
                <a:cs typeface="Aparajita" pitchFamily="34" charset="0"/>
              </a:rPr>
              <a:t>A ward has died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General Responsibilities of Guardian – Rule 66.08</a:t>
            </a:r>
          </a:p>
        </p:txBody>
      </p:sp>
      <p:sp>
        <p:nvSpPr>
          <p:cNvPr id="3" name="Content Placeholder 2"/>
          <p:cNvSpPr>
            <a:spLocks noGrp="1"/>
          </p:cNvSpPr>
          <p:nvPr>
            <p:ph sz="quarter" idx="1"/>
          </p:nvPr>
        </p:nvSpPr>
        <p:spPr/>
        <p:txBody>
          <a:bodyPr>
            <a:normAutofit/>
          </a:bodyPr>
          <a:lstStyle/>
          <a:p>
            <a:r>
              <a:rPr lang="en-US" sz="3200" dirty="0">
                <a:latin typeface="Aparajita" pitchFamily="34" charset="0"/>
                <a:cs typeface="Aparajita" pitchFamily="34" charset="0"/>
              </a:rPr>
              <a:t>(E) Change of residence and the reason for the change, if practicable 10 days prior to the move.  If move is to more restrictive setting or outside the county, court must approve unless a delay in authorizing the change would impact the health and safety of the ward.</a:t>
            </a:r>
          </a:p>
          <a:p>
            <a:endParaRPr lang="en-US" sz="3200" dirty="0">
              <a:latin typeface="Aparajita" pitchFamily="34" charset="0"/>
              <a:cs typeface="Aparajita" pitchFamily="34" charset="0"/>
            </a:endParaRPr>
          </a:p>
          <a:p>
            <a:r>
              <a:rPr lang="en-US" sz="3200" dirty="0">
                <a:latin typeface="Aparajita" pitchFamily="34" charset="0"/>
                <a:cs typeface="Aparajita" pitchFamily="34" charset="0"/>
              </a:rPr>
              <a:t>(F) Guardian must seek approval of probate division before filing suit for the ward.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General Responsibilities of Guardian – Rule 66.08</a:t>
            </a:r>
            <a:endParaRPr lang="en-US" dirty="0"/>
          </a:p>
        </p:txBody>
      </p:sp>
      <p:sp>
        <p:nvSpPr>
          <p:cNvPr id="3" name="Content Placeholder 2"/>
          <p:cNvSpPr>
            <a:spLocks noGrp="1"/>
          </p:cNvSpPr>
          <p:nvPr>
            <p:ph sz="quarter" idx="1"/>
          </p:nvPr>
        </p:nvSpPr>
        <p:spPr/>
        <p:txBody>
          <a:bodyPr>
            <a:normAutofit/>
          </a:bodyPr>
          <a:lstStyle/>
          <a:p>
            <a:r>
              <a:rPr lang="en-US" sz="3200" dirty="0">
                <a:latin typeface="Aparajita" pitchFamily="34" charset="0"/>
                <a:cs typeface="Aparajita" pitchFamily="34" charset="0"/>
              </a:rPr>
              <a:t>(G) Submit an annual plan as addendum to guardian’s report.  Report to include goals for meeting ward’s personal and financial goals.  Mandatory for guardian of person.  Court may require a guardian of the estate to file report.</a:t>
            </a:r>
          </a:p>
          <a:p>
            <a:endParaRPr lang="en-US" sz="3200" dirty="0">
              <a:latin typeface="Aparajita" pitchFamily="34" charset="0"/>
              <a:cs typeface="Aparajita" pitchFamily="34" charset="0"/>
            </a:endParaRPr>
          </a:p>
          <a:p>
            <a:r>
              <a:rPr lang="en-US" sz="3200" dirty="0">
                <a:latin typeface="Aparajita" pitchFamily="34" charset="0"/>
                <a:cs typeface="Aparajita" pitchFamily="34" charset="0"/>
              </a:rPr>
              <a:t>(H) All guardians with 10+ wards must register annually with the court.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General Responsibilities of Guardian – Rule 66.08</a:t>
            </a:r>
          </a:p>
        </p:txBody>
      </p:sp>
      <p:sp>
        <p:nvSpPr>
          <p:cNvPr id="3" name="Content Placeholder 2"/>
          <p:cNvSpPr>
            <a:spLocks noGrp="1"/>
          </p:cNvSpPr>
          <p:nvPr>
            <p:ph sz="quarter" idx="1"/>
          </p:nvPr>
        </p:nvSpPr>
        <p:spPr/>
        <p:txBody>
          <a:bodyPr>
            <a:normAutofit/>
          </a:bodyPr>
          <a:lstStyle/>
          <a:p>
            <a:r>
              <a:rPr lang="en-US" sz="3200" dirty="0">
                <a:latin typeface="Aparajita" pitchFamily="34" charset="0"/>
                <a:cs typeface="Aparajita" pitchFamily="34" charset="0"/>
              </a:rPr>
              <a:t>(I) Compensation is subject to Rule 73.  Guardian receiving fees outside guardianship shall report to the court the source and entity.  Guardian must refuse incentives from direct service provider.</a:t>
            </a:r>
          </a:p>
          <a:p>
            <a:endParaRPr lang="en-US" sz="3200" dirty="0">
              <a:latin typeface="Aparajita" pitchFamily="34" charset="0"/>
              <a:cs typeface="Aparajita" pitchFamily="34" charset="0"/>
            </a:endParaRPr>
          </a:p>
          <a:p>
            <a:r>
              <a:rPr lang="en-US" sz="3200" dirty="0">
                <a:latin typeface="Aparajita" pitchFamily="34" charset="0"/>
                <a:cs typeface="Aparajita" pitchFamily="34" charset="0"/>
              </a:rPr>
              <a:t>(J) Avoid casual or apparent conflict of interest.  Report all actual or apparent conflicts of interest for court to determine if a waiver is in the best interest of the ward.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General Responsibilities of Guardian – Rule 66.08</a:t>
            </a:r>
          </a:p>
        </p:txBody>
      </p:sp>
      <p:sp>
        <p:nvSpPr>
          <p:cNvPr id="3" name="Content Placeholder 2"/>
          <p:cNvSpPr>
            <a:spLocks noGrp="1"/>
          </p:cNvSpPr>
          <p:nvPr>
            <p:ph sz="quarter" idx="1"/>
          </p:nvPr>
        </p:nvSpPr>
        <p:spPr/>
        <p:txBody>
          <a:bodyPr>
            <a:noAutofit/>
          </a:bodyPr>
          <a:lstStyle/>
          <a:p>
            <a:r>
              <a:rPr lang="en-US" sz="3200" dirty="0">
                <a:latin typeface="Aparajita" pitchFamily="34" charset="0"/>
                <a:cs typeface="Aparajita" pitchFamily="34" charset="0"/>
              </a:rPr>
              <a:t>(K) Within 3 months of appointment, file an inventory (list) of ward’s important legal papers and their location</a:t>
            </a:r>
          </a:p>
          <a:p>
            <a:pPr lvl="1"/>
            <a:r>
              <a:rPr lang="en-US" sz="2800" dirty="0">
                <a:latin typeface="Aparajita" pitchFamily="34" charset="0"/>
                <a:cs typeface="Aparajita" pitchFamily="34" charset="0"/>
              </a:rPr>
              <a:t>Estate planning documents</a:t>
            </a:r>
          </a:p>
          <a:p>
            <a:pPr lvl="1"/>
            <a:r>
              <a:rPr lang="en-US" sz="2800" dirty="0">
                <a:latin typeface="Aparajita" pitchFamily="34" charset="0"/>
                <a:cs typeface="Aparajita" pitchFamily="34" charset="0"/>
              </a:rPr>
              <a:t>Advance directives</a:t>
            </a:r>
          </a:p>
          <a:p>
            <a:pPr lvl="1"/>
            <a:r>
              <a:rPr lang="en-US" sz="2800" dirty="0">
                <a:latin typeface="Aparajita" pitchFamily="34" charset="0"/>
                <a:cs typeface="Aparajita" pitchFamily="34" charset="0"/>
              </a:rPr>
              <a:t>Powers of attorney</a:t>
            </a:r>
          </a:p>
          <a:p>
            <a:pPr lvl="1"/>
            <a:endParaRPr lang="en-US" sz="2800" dirty="0">
              <a:latin typeface="Aparajita" pitchFamily="34" charset="0"/>
              <a:cs typeface="Aparajita" pitchFamily="34" charset="0"/>
            </a:endParaRPr>
          </a:p>
          <a:p>
            <a:pPr lvl="1">
              <a:buNone/>
            </a:pPr>
            <a:r>
              <a:rPr lang="en-US" sz="2800" dirty="0">
                <a:latin typeface="Aparajita" pitchFamily="34" charset="0"/>
                <a:cs typeface="Aparajita" pitchFamily="34" charset="0"/>
              </a:rPr>
              <a:t>Check local rules to see if guardian is required to deposit a ward’s original will with the Court.</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166</TotalTime>
  <Words>1084</Words>
  <Application>Microsoft Office PowerPoint</Application>
  <PresentationFormat>On-screen Show (4:3)</PresentationFormat>
  <Paragraphs>120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Aparajita</vt:lpstr>
      <vt:lpstr>Georgia</vt:lpstr>
      <vt:lpstr>Wingdings</vt:lpstr>
      <vt:lpstr>Wingdings 2</vt:lpstr>
      <vt:lpstr>Civic</vt:lpstr>
      <vt:lpstr>Rules of Superintendence Applicable to Guardianships</vt:lpstr>
      <vt:lpstr>Pre-Appointment Education – Rule 66.06</vt:lpstr>
      <vt:lpstr>Continuing Education Requirement – Rule 66.07</vt:lpstr>
      <vt:lpstr>General Responsibilities of Guardian – Rule 66.08</vt:lpstr>
      <vt:lpstr>General Responsibilities of Guardian – Rule 66.08</vt:lpstr>
      <vt:lpstr>General Responsibilities of Guardian – Rule 66.08</vt:lpstr>
      <vt:lpstr>General Responsibilities of Guardian – Rule 66.08</vt:lpstr>
      <vt:lpstr>General Responsibilities of Guardian – Rule 66.08</vt:lpstr>
      <vt:lpstr>General Responsibilities of Guardian – Rule 66.08</vt:lpstr>
      <vt:lpstr>Responsibilities of Guardian to Ward – Rule 66.09</vt:lpstr>
      <vt:lpstr>Responsibilities of Guardian to Ward – Rule 66.09</vt:lpstr>
      <vt:lpstr>Responsibilities of Guardian to Ward – Rule 66.09</vt:lpstr>
      <vt:lpstr>Responsibilities of Guardian to Ward – Rule 66.09</vt:lpstr>
      <vt:lpstr>Responsibilities of Guardian to Ward – Rule 66.09</vt:lpstr>
      <vt:lpstr>Responsibilities of Guardian to Ward – Rule 66.09</vt:lpstr>
      <vt:lpstr>Responsibilities of Guardian to Ward – Rule 66.09</vt:lpstr>
      <vt:lpstr>Responsibilities of Guardian to Ward – Rule 66.09</vt:lpstr>
      <vt:lpstr>Responsibilities of Guardian to Ward – Rule 66.09</vt:lpstr>
      <vt:lpstr>Responsibilities of Guardian to Ward – Rule 66.09</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Rules of Superintendence Applicable to Guardianships</dc:title>
  <dc:creator>scastricone</dc:creator>
  <cp:lastModifiedBy>Joe Meyer</cp:lastModifiedBy>
  <cp:revision>26</cp:revision>
  <dcterms:created xsi:type="dcterms:W3CDTF">2015-11-13T21:17:05Z</dcterms:created>
  <dcterms:modified xsi:type="dcterms:W3CDTF">2017-12-28T14:09:23Z</dcterms:modified>
</cp:coreProperties>
</file>