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4" r:id="rId28"/>
    <p:sldId id="285" r:id="rId29"/>
    <p:sldId id="286" r:id="rId30"/>
    <p:sldId id="287" r:id="rId3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8E29BB38-37BF-4133-956A-CD4AD179FE4C}" type="datetimeFigureOut">
              <a:rPr lang="en-US" smtClean="0"/>
              <a:pPr/>
              <a:t>6/7/2016</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3A95C501-EF23-475F-A23B-F0B0649C87A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95C501-EF23-475F-A23B-F0B0649C87A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06FD9FE-B489-49D5-8E71-94FF81CF167B}" type="datetimeFigureOut">
              <a:rPr lang="en-US" smtClean="0"/>
              <a:pPr/>
              <a:t>6/7/2016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53C67F1-01AA-4E80-AD9E-2DC1997450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6FD9FE-B489-49D5-8E71-94FF81CF167B}"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6FD9FE-B489-49D5-8E71-94FF81CF167B}"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6FD9FE-B489-49D5-8E71-94FF81CF167B}"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6FD9FE-B489-49D5-8E71-94FF81CF167B}"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67F1-01AA-4E80-AD9E-2DC1997450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6FD9FE-B489-49D5-8E71-94FF81CF167B}"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06FD9FE-B489-49D5-8E71-94FF81CF167B}" type="datetimeFigureOut">
              <a:rPr lang="en-US" smtClean="0"/>
              <a:pPr/>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6FD9FE-B489-49D5-8E71-94FF81CF167B}" type="datetimeFigureOut">
              <a:rPr lang="en-US" smtClean="0"/>
              <a:pPr/>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FD9FE-B489-49D5-8E71-94FF81CF167B}" type="datetimeFigureOut">
              <a:rPr lang="en-US" smtClean="0"/>
              <a:pPr/>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6FD9FE-B489-49D5-8E71-94FF81CF167B}"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C67F1-01AA-4E80-AD9E-2DC1997450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6FD9FE-B489-49D5-8E71-94FF81CF167B}"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53C67F1-01AA-4E80-AD9E-2DC19974505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6FD9FE-B489-49D5-8E71-94FF81CF167B}" type="datetimeFigureOut">
              <a:rPr lang="en-US" smtClean="0"/>
              <a:pPr/>
              <a:t>6/7/2016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3C67F1-01AA-4E80-AD9E-2DC19974505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smtClean="0">
                <a:solidFill>
                  <a:schemeClr val="tx1"/>
                </a:solidFill>
              </a:rPr>
              <a:t>Change is Coming</a:t>
            </a:r>
            <a:r>
              <a:rPr lang="en-US" dirty="0" smtClean="0">
                <a:solidFill>
                  <a:schemeClr val="tx1"/>
                </a:solidFill>
              </a:rPr>
              <a:t/>
            </a:r>
            <a:br>
              <a:rPr lang="en-US" dirty="0" smtClean="0">
                <a:solidFill>
                  <a:schemeClr val="tx1"/>
                </a:solidFill>
              </a:rPr>
            </a:br>
            <a:r>
              <a:rPr lang="en-US" sz="4400" dirty="0" smtClean="0">
                <a:solidFill>
                  <a:schemeClr val="tx1"/>
                </a:solidFill>
              </a:rPr>
              <a:t>Preparing for Ohio’s 1634 Transition</a:t>
            </a:r>
            <a:endParaRPr lang="en-US" dirty="0">
              <a:solidFill>
                <a:schemeClr val="tx1"/>
              </a:solidFill>
            </a:endParaRPr>
          </a:p>
        </p:txBody>
      </p:sp>
      <p:sp>
        <p:nvSpPr>
          <p:cNvPr id="3" name="Subtitle 2"/>
          <p:cNvSpPr>
            <a:spLocks noGrp="1"/>
          </p:cNvSpPr>
          <p:nvPr>
            <p:ph type="subTitle" idx="1"/>
          </p:nvPr>
        </p:nvSpPr>
        <p:spPr>
          <a:xfrm>
            <a:off x="533400" y="3228536"/>
            <a:ext cx="7854696" cy="2562664"/>
          </a:xfrm>
        </p:spPr>
        <p:txBody>
          <a:bodyPr>
            <a:normAutofit fontScale="92500" lnSpcReduction="10000"/>
          </a:bodyPr>
          <a:lstStyle/>
          <a:p>
            <a:pPr algn="ctr"/>
            <a:endParaRPr lang="en-US" dirty="0" smtClean="0"/>
          </a:p>
          <a:p>
            <a:pPr algn="ctr"/>
            <a:r>
              <a:rPr lang="en-US" b="1" dirty="0" smtClean="0"/>
              <a:t>Presented by Richard F. Meyer, Esq.</a:t>
            </a:r>
          </a:p>
          <a:p>
            <a:pPr algn="ctr"/>
            <a:endParaRPr lang="en-US" b="1" dirty="0" smtClean="0"/>
          </a:p>
          <a:p>
            <a:pPr algn="ctr"/>
            <a:r>
              <a:rPr lang="en-US" sz="1700" dirty="0" smtClean="0"/>
              <a:t>Browning &amp; Meyer Co., LPA</a:t>
            </a:r>
          </a:p>
          <a:p>
            <a:pPr algn="ctr"/>
            <a:r>
              <a:rPr lang="en-US" sz="1700" dirty="0" smtClean="0"/>
              <a:t>300 W. Wilson Bridge Road Suite 250 </a:t>
            </a:r>
          </a:p>
          <a:p>
            <a:pPr algn="ctr"/>
            <a:r>
              <a:rPr lang="en-US" sz="1700" dirty="0" smtClean="0"/>
              <a:t>Columbus, Ohio 43085</a:t>
            </a:r>
          </a:p>
          <a:p>
            <a:pPr algn="ctr"/>
            <a:r>
              <a:rPr lang="en-US" dirty="0" smtClean="0"/>
              <a:t>614-471-0085  |  www.elderlaw.us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Franklin Gothic Book" pitchFamily="34" charset="0"/>
              </a:rPr>
              <a:t>Current Income Eligibility Determinations </a:t>
            </a:r>
            <a:endParaRPr lang="en-US" sz="3600" b="1" dirty="0">
              <a:latin typeface="Franklin Gothic Book" pitchFamily="34" charset="0"/>
            </a:endParaRPr>
          </a:p>
        </p:txBody>
      </p:sp>
      <p:sp>
        <p:nvSpPr>
          <p:cNvPr id="3" name="Content Placeholder 2"/>
          <p:cNvSpPr>
            <a:spLocks noGrp="1"/>
          </p:cNvSpPr>
          <p:nvPr>
            <p:ph idx="1"/>
          </p:nvPr>
        </p:nvSpPr>
        <p:spPr/>
        <p:txBody>
          <a:bodyPr>
            <a:normAutofit/>
          </a:bodyPr>
          <a:lstStyle/>
          <a:p>
            <a:r>
              <a:rPr lang="en-US" dirty="0" smtClean="0">
                <a:latin typeface="Franklin Gothic Book" pitchFamily="34" charset="0"/>
              </a:rPr>
              <a:t>Allowable deductions from gross income include:</a:t>
            </a:r>
          </a:p>
          <a:p>
            <a:pPr lvl="1"/>
            <a:r>
              <a:rPr lang="en-US" dirty="0" smtClean="0">
                <a:latin typeface="Franklin Gothic Book" pitchFamily="34" charset="0"/>
              </a:rPr>
              <a:t>Medical Insurance Premiums</a:t>
            </a:r>
          </a:p>
          <a:p>
            <a:pPr lvl="1"/>
            <a:r>
              <a:rPr lang="en-US" dirty="0" smtClean="0">
                <a:latin typeface="Franklin Gothic Book" pitchFamily="34" charset="0"/>
              </a:rPr>
              <a:t>Medicare Part B Premiums</a:t>
            </a:r>
          </a:p>
          <a:p>
            <a:pPr lvl="1"/>
            <a:r>
              <a:rPr lang="en-US" dirty="0" smtClean="0">
                <a:latin typeface="Franklin Gothic Book" pitchFamily="34" charset="0"/>
              </a:rPr>
              <a:t>Medicaid Reimbursement Rate for the Facility (if in Nursing Home)</a:t>
            </a:r>
          </a:p>
          <a:p>
            <a:pPr lvl="1"/>
            <a:r>
              <a:rPr lang="en-US" dirty="0" smtClean="0">
                <a:latin typeface="Franklin Gothic Book" pitchFamily="34" charset="0"/>
              </a:rPr>
              <a:t>Recurring Medical Expenses</a:t>
            </a:r>
          </a:p>
          <a:p>
            <a:pPr lvl="1"/>
            <a:r>
              <a:rPr lang="en-US" dirty="0" smtClean="0">
                <a:latin typeface="Franklin Gothic Book" pitchFamily="34" charset="0"/>
              </a:rPr>
              <a:t>Past Unpaid Medical Expenses</a:t>
            </a:r>
            <a:endParaRPr lang="en-US" sz="2000" dirty="0" smtClean="0">
              <a:latin typeface="Franklin Gothic Book" pitchFamily="34" charset="0"/>
            </a:endParaRPr>
          </a:p>
          <a:p>
            <a:pPr lvl="1"/>
            <a:endParaRPr lang="en-US" sz="2000" dirty="0" smtClean="0">
              <a:latin typeface="Franklin Gothic Book" pitchFamily="34" charset="0"/>
            </a:endParaRPr>
          </a:p>
          <a:p>
            <a:pPr lvl="1">
              <a:buNone/>
            </a:pPr>
            <a:r>
              <a:rPr lang="en-US" sz="2000" dirty="0" smtClean="0">
                <a:latin typeface="Franklin Gothic Book" pitchFamily="34" charset="0"/>
              </a:rPr>
              <a:t>If net income after the above expenses is below the $643</a:t>
            </a:r>
          </a:p>
          <a:p>
            <a:pPr lvl="1">
              <a:buNone/>
            </a:pPr>
            <a:r>
              <a:rPr lang="en-US" sz="2000" dirty="0" smtClean="0">
                <a:latin typeface="Franklin Gothic Book" pitchFamily="34" charset="0"/>
              </a:rPr>
              <a:t>“Medicaid need standard” then the person is income eligible</a:t>
            </a:r>
          </a:p>
          <a:p>
            <a:pPr lvl="1"/>
            <a:endParaRPr lang="en-US" sz="2000" dirty="0" smtClean="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Ohio’s Medicaid Status</a:t>
            </a:r>
            <a:endParaRPr lang="en-US" sz="4000" b="1" dirty="0">
              <a:latin typeface="Franklin Gothic Book"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Franklin Gothic Book" pitchFamily="34" charset="0"/>
              </a:rPr>
              <a:t>The 1634 transition also means that income eligibility determinations become a “yes” or “no” question</a:t>
            </a:r>
          </a:p>
          <a:p>
            <a:endParaRPr lang="en-US" dirty="0" smtClean="0">
              <a:latin typeface="Franklin Gothic Book" pitchFamily="34" charset="0"/>
            </a:endParaRPr>
          </a:p>
          <a:p>
            <a:r>
              <a:rPr lang="en-US" dirty="0" smtClean="0">
                <a:latin typeface="Franklin Gothic Book" pitchFamily="34" charset="0"/>
              </a:rPr>
              <a:t>Does the applicant’s income exceed the special income level?  If yes, then there is no eligibility.  If no, then income eligible.</a:t>
            </a:r>
          </a:p>
          <a:p>
            <a:endParaRPr lang="en-US" dirty="0" smtClean="0">
              <a:latin typeface="Franklin Gothic Book" pitchFamily="34" charset="0"/>
            </a:endParaRPr>
          </a:p>
          <a:p>
            <a:r>
              <a:rPr lang="en-US" dirty="0" smtClean="0">
                <a:latin typeface="Franklin Gothic Book" pitchFamily="34" charset="0"/>
              </a:rPr>
              <a:t>Starting July 1, 2016 any Ohio citizen receiving community Medicaid who has monthly income in excess of $733 will no longer be eligible for Medicaid benefits and any Ohio citizen receiving institutional Medicaid who has monthly income in excess of $2,199 will no longer be eligible for Medicaid benefits</a:t>
            </a:r>
          </a:p>
          <a:p>
            <a:endParaRPr lang="en-US" dirty="0" smtClean="0">
              <a:latin typeface="Franklin Gothic Book" pitchFamily="34" charset="0"/>
            </a:endParaRPr>
          </a:p>
          <a:p>
            <a:r>
              <a:rPr lang="en-US" dirty="0" smtClean="0">
                <a:latin typeface="Franklin Gothic Book" pitchFamily="34" charset="0"/>
              </a:rPr>
              <a:t>For those citizens impacted…</a:t>
            </a:r>
            <a:endParaRPr lang="en-US" dirty="0">
              <a:latin typeface="Franklin Gothic Book"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It’s Miller Time!</a:t>
            </a:r>
            <a:endParaRPr lang="en-US" sz="4000" b="1" dirty="0">
              <a:latin typeface="Franklin Gothic Book"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Franklin Gothic Book" pitchFamily="34" charset="0"/>
              </a:rPr>
              <a:t>Starting July 1, 2016 all citizens with income in excess of program limits must establish a Miller Trust which is known in Ohio as a Qualified Income Trust (QIT)</a:t>
            </a:r>
          </a:p>
          <a:p>
            <a:endParaRPr lang="en-US" dirty="0" smtClean="0">
              <a:latin typeface="Franklin Gothic Book" pitchFamily="34" charset="0"/>
            </a:endParaRPr>
          </a:p>
          <a:p>
            <a:r>
              <a:rPr lang="en-US" dirty="0" smtClean="0">
                <a:latin typeface="Franklin Gothic Book" pitchFamily="34" charset="0"/>
              </a:rPr>
              <a:t>The phrase Miller Trust comes from the case of Miller v. </a:t>
            </a:r>
            <a:r>
              <a:rPr lang="en-US" dirty="0" err="1" smtClean="0">
                <a:latin typeface="Franklin Gothic Book" pitchFamily="34" charset="0"/>
              </a:rPr>
              <a:t>Ibara</a:t>
            </a:r>
            <a:r>
              <a:rPr lang="en-US" dirty="0" smtClean="0">
                <a:latin typeface="Franklin Gothic Book" pitchFamily="34" charset="0"/>
              </a:rPr>
              <a:t> out of Colorado</a:t>
            </a:r>
          </a:p>
          <a:p>
            <a:endParaRPr lang="en-US" dirty="0" smtClean="0">
              <a:latin typeface="Franklin Gothic Book" pitchFamily="34" charset="0"/>
            </a:endParaRPr>
          </a:p>
          <a:p>
            <a:r>
              <a:rPr lang="en-US" dirty="0" smtClean="0">
                <a:latin typeface="Franklin Gothic Book" pitchFamily="34" charset="0"/>
              </a:rPr>
              <a:t>The type of trust used, and judicially approved, in the Miller case was later recognized by Congress at 42 USC section 1396(d)(4)(B)</a:t>
            </a:r>
          </a:p>
          <a:p>
            <a:endParaRPr lang="en-US" dirty="0" smtClean="0">
              <a:latin typeface="Franklin Gothic Book" pitchFamily="34" charset="0"/>
            </a:endParaRPr>
          </a:p>
          <a:p>
            <a:r>
              <a:rPr lang="en-US" dirty="0" smtClean="0">
                <a:latin typeface="Franklin Gothic Book" pitchFamily="34" charset="0"/>
              </a:rPr>
              <a:t>Ohio just issued regulations concerning the qualification and operation of QIT’s in Ohio:  See Appendix A:  5160:1-6-03.2 Medicaid: use of qualified Income Trusts (QIT)</a:t>
            </a:r>
          </a:p>
          <a:p>
            <a:r>
              <a:rPr lang="en-US" dirty="0" smtClean="0">
                <a:latin typeface="Franklin Gothic Book" pitchFamily="34" charset="0"/>
              </a:rPr>
              <a:t>Ohio QIT form see Appendix B</a:t>
            </a:r>
          </a:p>
          <a:p>
            <a:r>
              <a:rPr lang="en-US" dirty="0" smtClean="0">
                <a:latin typeface="Franklin Gothic Book" pitchFamily="34" charset="0"/>
              </a:rPr>
              <a:t>Ohio FAQ’s see Appendix C</a:t>
            </a:r>
            <a:endParaRPr lang="en-US" dirty="0">
              <a:latin typeface="Franklin Gothic Book"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sz="1800" dirty="0" smtClean="0">
                <a:latin typeface="Franklin Gothic Book" pitchFamily="34" charset="0"/>
              </a:rPr>
              <a:t>(A)  This rule sets forth the requirements that must be met in order to establish and use a qualified income trust (QIT) (also referred to as a Miller trust) to become eligible for Medicaid payment of long-term care services.</a:t>
            </a:r>
          </a:p>
          <a:p>
            <a:r>
              <a:rPr lang="en-US" sz="1800" dirty="0" smtClean="0">
                <a:latin typeface="Franklin Gothic Book" pitchFamily="34" charset="0"/>
              </a:rPr>
              <a:t>(B) Definitions</a:t>
            </a:r>
          </a:p>
          <a:p>
            <a:pPr lvl="1"/>
            <a:r>
              <a:rPr lang="en-US" sz="1600" dirty="0" smtClean="0">
                <a:latin typeface="Franklin Gothic Book" pitchFamily="34" charset="0"/>
              </a:rPr>
              <a:t>(1) “Beneficiary” is defined in rule 5160:1-3-05.2(B)(2) of the Administrative Code.</a:t>
            </a:r>
          </a:p>
          <a:p>
            <a:pPr lvl="1"/>
            <a:r>
              <a:rPr lang="en-US" sz="1600" dirty="0" smtClean="0">
                <a:latin typeface="Franklin Gothic Book" pitchFamily="34" charset="0"/>
              </a:rPr>
              <a:t>(2) “Grantor” is defined in rule 5160:1-3-05.2(B)(3) of the Administrative Code.</a:t>
            </a:r>
          </a:p>
          <a:p>
            <a:pPr lvl="1"/>
            <a:r>
              <a:rPr lang="en-US" sz="1600" dirty="0" smtClean="0">
                <a:latin typeface="Franklin Gothic Book" pitchFamily="34" charset="0"/>
              </a:rPr>
              <a:t>(3) “Individual” is defined in rule 5160:1-1-01.1(B)(33) of the Administrative Code</a:t>
            </a:r>
          </a:p>
          <a:p>
            <a:pPr lvl="1"/>
            <a:r>
              <a:rPr lang="en-US" sz="1600" dirty="0" smtClean="0">
                <a:latin typeface="Franklin Gothic Book" pitchFamily="34" charset="0"/>
              </a:rPr>
              <a:t>(4) “Irrevocable trust” is defined in rule 5160:1-3-05.2(B)(4) of the Administrative Code.</a:t>
            </a:r>
          </a:p>
          <a:p>
            <a:pPr lvl="1"/>
            <a:r>
              <a:rPr lang="en-US" sz="1600" dirty="0" smtClean="0">
                <a:latin typeface="Franklin Gothic Book" pitchFamily="34" charset="0"/>
              </a:rPr>
              <a:t>(5) Long-term care (LTC) services, for the purpose of establishing and using a QIT, means long-term care (LTC) services defined as:</a:t>
            </a:r>
          </a:p>
          <a:p>
            <a:pPr lvl="2"/>
            <a:r>
              <a:rPr lang="en-US" sz="1600" dirty="0" smtClean="0">
                <a:latin typeface="Franklin Gothic Book" pitchFamily="34" charset="0"/>
              </a:rPr>
              <a:t>(a) Inpatient care in an institution such as a nursing facility.</a:t>
            </a:r>
          </a:p>
          <a:p>
            <a:pPr lvl="2"/>
            <a:r>
              <a:rPr lang="en-US" sz="1600" dirty="0" smtClean="0">
                <a:latin typeface="Franklin Gothic Book" pitchFamily="34" charset="0"/>
              </a:rPr>
              <a:t>(b) Home and community-based waiver services as described in section 5166.01 of the Revised Code.</a:t>
            </a:r>
          </a:p>
          <a:p>
            <a:pPr lvl="2"/>
            <a:r>
              <a:rPr lang="en-US" sz="1600" dirty="0" smtClean="0">
                <a:latin typeface="Franklin Gothic Book" pitchFamily="34" charset="0"/>
              </a:rPr>
              <a:t>(c) Program for All-Inclusive Care for the Elderly (PACE) serviced in accordance with Chapter 5160-36-2 of the Administrative Code.</a:t>
            </a:r>
          </a:p>
          <a:p>
            <a:pPr lvl="2">
              <a:buNone/>
            </a:pPr>
            <a:endParaRPr lang="en-US" sz="1200" dirty="0" smtClean="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a:bodyPr>
          <a:lstStyle/>
          <a:p>
            <a:pPr lvl="1"/>
            <a:r>
              <a:rPr lang="en-US" sz="1600" dirty="0" smtClean="0">
                <a:latin typeface="Franklin Gothic Book" pitchFamily="34" charset="0"/>
              </a:rPr>
              <a:t>(6) “Primary beneficiary” means the “individual” as defined in paragraph (B)(3) of this rule.</a:t>
            </a:r>
          </a:p>
          <a:p>
            <a:pPr lvl="1"/>
            <a:r>
              <a:rPr lang="en-US" sz="1600" dirty="0" smtClean="0">
                <a:latin typeface="Franklin Gothic Book" pitchFamily="34" charset="0"/>
              </a:rPr>
              <a:t>(7) “Qualified Income Trust” (QIT) means a trust that allows an individual whose income is over the income limit for eligibility for Medicaid payment of long-term care services to have some or all of his or her income not be counted when determining Medicaid eligibility by placing income in the trust.</a:t>
            </a:r>
          </a:p>
          <a:p>
            <a:pPr lvl="1"/>
            <a:r>
              <a:rPr lang="en-US" sz="1600" dirty="0" smtClean="0">
                <a:latin typeface="Franklin Gothic Book" pitchFamily="34" charset="0"/>
              </a:rPr>
              <a:t>(8) “QIT account” means the account that hold the income placed into a QIT.</a:t>
            </a:r>
          </a:p>
          <a:p>
            <a:pPr lvl="1"/>
            <a:r>
              <a:rPr lang="en-US" sz="1600" dirty="0" smtClean="0">
                <a:latin typeface="Franklin Gothic Book" pitchFamily="34" charset="0"/>
              </a:rPr>
              <a:t>(9) “Trustee” is defined in rule 5160:1-3-05.2(B)(12) of the Administrative Code.</a:t>
            </a:r>
          </a:p>
          <a:p>
            <a:r>
              <a:rPr lang="en-US" sz="1800" dirty="0" smtClean="0">
                <a:latin typeface="Franklin Gothic Book" pitchFamily="34" charset="0"/>
              </a:rPr>
              <a:t>(C) A QIT can only be used to establish Medicaid eligibility by an individual who is eligible for LTC services covered by the Ohio Medicaid program, and who is subject to the calculation of patient liability under rule 5160:1-3-04.3 of the Administrative Code.</a:t>
            </a:r>
          </a:p>
          <a:p>
            <a:pPr lvl="1">
              <a:buNone/>
            </a:pPr>
            <a:endParaRPr lang="en-US" sz="1600" dirty="0" smtClean="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a:bodyPr>
          <a:lstStyle/>
          <a:p>
            <a:r>
              <a:rPr lang="en-US" sz="1800" dirty="0" smtClean="0">
                <a:latin typeface="Franklin Gothic Book" pitchFamily="34" charset="0"/>
              </a:rPr>
              <a:t>(D) A QIT must be a valid trust under the law of Ohio or another state and meet the following requirements:</a:t>
            </a:r>
          </a:p>
          <a:p>
            <a:pPr lvl="1"/>
            <a:r>
              <a:rPr lang="en-US" sz="1600" dirty="0" smtClean="0">
                <a:latin typeface="Franklin Gothic Book" pitchFamily="34" charset="0"/>
              </a:rPr>
              <a:t>(1) The trust must be irrevocable.</a:t>
            </a:r>
          </a:p>
          <a:p>
            <a:pPr lvl="1"/>
            <a:r>
              <a:rPr lang="en-US" sz="1600" dirty="0" smtClean="0">
                <a:latin typeface="Franklin Gothic Book" pitchFamily="34" charset="0"/>
              </a:rPr>
              <a:t>(2) Only the individual's income can be placed into the QIT.</a:t>
            </a:r>
          </a:p>
          <a:p>
            <a:pPr lvl="1"/>
            <a:r>
              <a:rPr lang="en-US" sz="1600" dirty="0" smtClean="0">
                <a:latin typeface="Franklin Gothic Book" pitchFamily="34" charset="0"/>
              </a:rPr>
              <a:t>(3) The source(s) of income placed into the QIT must be identified.</a:t>
            </a:r>
          </a:p>
          <a:p>
            <a:pPr lvl="1"/>
            <a:r>
              <a:rPr lang="en-US" sz="1600" dirty="0" smtClean="0">
                <a:latin typeface="Franklin Gothic Book" pitchFamily="34" charset="0"/>
              </a:rPr>
              <a:t>(4) The individual cannot transfer or assign to the trust his or her right to receive income.</a:t>
            </a:r>
          </a:p>
          <a:p>
            <a:pPr lvl="1"/>
            <a:r>
              <a:rPr lang="en-US" sz="1600" dirty="0" smtClean="0">
                <a:latin typeface="Franklin Gothic Book" pitchFamily="34" charset="0"/>
              </a:rPr>
              <a:t>(5) No other property or resources, except for any interest earned on the trust corpus, can be placed into the QIT.</a:t>
            </a:r>
          </a:p>
          <a:p>
            <a:pPr lvl="1"/>
            <a:r>
              <a:rPr lang="en-US" sz="1600" dirty="0" smtClean="0">
                <a:latin typeface="Franklin Gothic Book" pitchFamily="34" charset="0"/>
              </a:rPr>
              <a:t>(6) The trust document must provide that the trust shall terminate upon the death of the primary beneficiary, at which point the remaining trust property shall be distributed to the Ohio department of Medicaid or its successor up to an amount equal to the total medical assistance paid on behalf of the primary beneficiary; the trustee is prohibited from repaying other persons or creditors prior to this distribution. </a:t>
            </a:r>
          </a:p>
          <a:p>
            <a:pPr lvl="1">
              <a:buNone/>
            </a:pPr>
            <a:endParaRPr lang="en-US" sz="1600" dirty="0" smtClean="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sz="1800" dirty="0" smtClean="0">
                <a:latin typeface="Franklin Gothic Book" pitchFamily="34" charset="0"/>
              </a:rPr>
              <a:t>(E) Distributions from the trust shall be in amounts and for the purposes necessary to maintain the individual’s income eligibility for Medicaid.  In accordance with rule 5160:1-3-04.3 of the Ohio Administrative Code, distributions from the trust shall be made in the following order, no later than the last day of the calendar month in which the income is placed in the QIT account:</a:t>
            </a:r>
          </a:p>
          <a:p>
            <a:pPr lvl="1"/>
            <a:r>
              <a:rPr lang="en-US" sz="1400" dirty="0" smtClean="0">
                <a:latin typeface="Franklin Gothic Book" pitchFamily="34" charset="0"/>
              </a:rPr>
              <a:t>(1) A monthly personal or maintenance needs allowance for the primary beneficiary;</a:t>
            </a:r>
          </a:p>
          <a:p>
            <a:pPr lvl="1"/>
            <a:r>
              <a:rPr lang="en-US" sz="1400" dirty="0" smtClean="0">
                <a:latin typeface="Franklin Gothic Book" pitchFamily="34" charset="0"/>
              </a:rPr>
              <a:t>(2) A maintenance allowance for the spouse, if any, of the primary beneficiary and, if applicable, a maintenance allowance for family dependents;</a:t>
            </a:r>
          </a:p>
          <a:p>
            <a:pPr lvl="1"/>
            <a:r>
              <a:rPr lang="en-US" sz="1400" dirty="0" smtClean="0">
                <a:latin typeface="Franklin Gothic Book" pitchFamily="34" charset="0"/>
              </a:rPr>
              <a:t>(3) Incurred medical expenses of the primary beneficiary.  In accordance with rule 5160:1-3-04.3 of the Administrative Code, when income is used to help pay for LTC services or other medical care provided to the individual, the individual is considered to have received fair market value for the income placed in the trust, up to the amount actually paid for other medical care provided to the individual and to the extent that the payments purchased care at fair market value;</a:t>
            </a:r>
          </a:p>
          <a:p>
            <a:pPr lvl="1"/>
            <a:r>
              <a:rPr lang="en-US" sz="1400" dirty="0" smtClean="0">
                <a:latin typeface="Franklin Gothic Book" pitchFamily="34" charset="0"/>
              </a:rPr>
              <a:t>(4) The trustee may make payments in an amount up to fifteen dollars per month from the QIT account for bank fees, attorney fees, and other expenses required to establish and administer the trust.  If fifteen dollars is insufficient to cover the cost to administer the trust, the individual can request that the payment amount be increased.  Requests for an increased payment amount must be approved by the Ohio Department of Medicaid (ODM).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sz="1800" dirty="0" smtClean="0">
                <a:latin typeface="Franklin Gothic Book" pitchFamily="34" charset="0"/>
              </a:rPr>
              <a:t>(F)  The trust corpus is not counted as a resource available to the individual in determining his or her eligibility for Medicaid.</a:t>
            </a:r>
          </a:p>
          <a:p>
            <a:r>
              <a:rPr lang="en-US" sz="1800" dirty="0" smtClean="0">
                <a:latin typeface="Franklin Gothic Book" pitchFamily="34" charset="0"/>
              </a:rPr>
              <a:t>(G) The establishment of the QIT must be documented, including the location of the QIT account, the QIT account number, and details about who has access to the QIT account.  The title of the QIT account must clearly identify it as a QIT account in the name of the individual.</a:t>
            </a:r>
          </a:p>
          <a:p>
            <a:r>
              <a:rPr lang="en-US" sz="1800" dirty="0" smtClean="0">
                <a:latin typeface="Franklin Gothic Book" pitchFamily="34" charset="0"/>
              </a:rPr>
              <a:t>(H)  If the individual's income cannot be automatically transferred to the QIT account each month, then the individual must provide ODM with documentation showing that the individual’s income is being deposited into the QIT account on a monthly basis.  Every effort should be made to have the individual’s excess income deposited directly into the QIT account on a monthly basis.  Efforts to have income deposited directly into the QIT account must be documents.  If for some reason income cannot be deposited directly into the QIT account, the reason(s) must be documented and documentation that deposits of income to the QIT account are being made on a monthly basis must be provided to the administrative agency.</a:t>
            </a:r>
            <a:endParaRPr lang="en-US" sz="1400" dirty="0" smtClean="0">
              <a:latin typeface="Franklin Gothic Book"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sz="1800" dirty="0" smtClean="0">
                <a:latin typeface="Franklin Gothic Book" pitchFamily="34" charset="0"/>
              </a:rPr>
              <a:t>(I)  The properly executed QIT document, proof of the establishment of the QIT account, documentation of the required monthly deposit amount, and verification of monthly deposits from an income source or sources into the QIT account, including efforts to have income deposited directly into the QIT account, must be submitted along with the application for Medicaid for an individual needing LTC services.</a:t>
            </a:r>
          </a:p>
          <a:p>
            <a:r>
              <a:rPr lang="en-US" sz="1800" dirty="0" smtClean="0">
                <a:latin typeface="Franklin Gothic Book" pitchFamily="34" charset="0"/>
              </a:rPr>
              <a:t>(J)  Documentation of monthly deposits into the QIT must be presented at the individual’s annual eligibility review or at the request of the administrative agency.  If such documentation is not presented, any income that should have been placed into the QIT but was not will be considered available for purposes of determining the individual's Medicaid eligibility for that month.  Any Medicaid payments made by the administrative agency during a period of ineligibility are subject to recovery under rule 5160:1-2-04 of the Administrative Code.</a:t>
            </a:r>
          </a:p>
          <a:p>
            <a:r>
              <a:rPr lang="en-US" sz="1800" dirty="0" smtClean="0">
                <a:latin typeface="Franklin Gothic Book" pitchFamily="34" charset="0"/>
              </a:rPr>
              <a:t>(K)  The individual can elect to have all, or only a portion, of his or her income placed into the QIT account.  Any income not placed into the QIT account will be counted as available to the individual when determining eligibility for Medicaid.</a:t>
            </a:r>
            <a:endParaRPr lang="en-US" sz="1400" dirty="0" smtClean="0">
              <a:latin typeface="Franklin Gothic Book"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sz="1800" dirty="0" smtClean="0">
                <a:latin typeface="Franklin Gothic Book" pitchFamily="34" charset="0"/>
              </a:rPr>
              <a:t>(L)  Income placed into the QIT is subject to the patient liability requirements as set forth in rule 5160:1-3-04.3 of the Administrative Code.  All income placed into a QIT is combined with any countable income not placed into the QIT to arrive at a base income figure to be used in the patient liability calculation.   The base income figure is used for post-eligibility distributions.</a:t>
            </a:r>
          </a:p>
          <a:p>
            <a:r>
              <a:rPr lang="en-US" sz="1800" dirty="0" smtClean="0">
                <a:latin typeface="Franklin Gothic Book" pitchFamily="34" charset="0"/>
              </a:rPr>
              <a:t>(M)  Distributions or payments from the QIT, other than as authorized by this rule, may be considered a transfer of assets for less than fair market value and subject to a penalty in accordance with rule 5160:1-3-07 of the Administrative Code.  When income placed into the QIT exceeds the amount paid out of the QIT in accordance with paragraph (E) of this rule, the excess income may be subject to penalties under the transfer of assets provisions as set forth in rule 5160:1-3-07 of the Administrative Code.</a:t>
            </a:r>
          </a:p>
          <a:p>
            <a:r>
              <a:rPr lang="en-US" sz="1800" dirty="0" smtClean="0">
                <a:latin typeface="Franklin Gothic Book" pitchFamily="34" charset="0"/>
              </a:rPr>
              <a:t>(N)  In accordance with rule 5160:1-3-03.1 of the Administrative Code, payments made from the QIT directly to the individual that are not authorized by paragraph (E) of this rule are counted as income to the individual in the month they are received.</a:t>
            </a:r>
            <a:endParaRPr lang="en-US" sz="1400" dirty="0" smtClean="0">
              <a:latin typeface="Franklin Gothic Boo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The Pending 1634 Transition</a:t>
            </a:r>
            <a:endParaRPr lang="en-US" sz="4000" b="1" dirty="0">
              <a:latin typeface="Franklin Gothic Book" pitchFamily="34" charset="0"/>
            </a:endParaRPr>
          </a:p>
        </p:txBody>
      </p:sp>
      <p:sp>
        <p:nvSpPr>
          <p:cNvPr id="3" name="Content Placeholder 2"/>
          <p:cNvSpPr>
            <a:spLocks noGrp="1"/>
          </p:cNvSpPr>
          <p:nvPr>
            <p:ph idx="1"/>
          </p:nvPr>
        </p:nvSpPr>
        <p:spPr/>
        <p:txBody>
          <a:bodyPr>
            <a:normAutofit/>
          </a:bodyPr>
          <a:lstStyle/>
          <a:p>
            <a:r>
              <a:rPr lang="en-US" dirty="0" smtClean="0">
                <a:latin typeface="Franklin Gothic Book" pitchFamily="34" charset="0"/>
              </a:rPr>
              <a:t>Effective July 1, 2016, Ohio will terminate its 209(b) option and become a 1634 state for Medicaid eligibility purposes</a:t>
            </a:r>
          </a:p>
          <a:p>
            <a:endParaRPr lang="en-US" dirty="0" smtClean="0">
              <a:latin typeface="Franklin Gothic Book" pitchFamily="34" charset="0"/>
            </a:endParaRPr>
          </a:p>
          <a:p>
            <a:r>
              <a:rPr lang="en-US" dirty="0" smtClean="0">
                <a:latin typeface="Franklin Gothic Book" pitchFamily="34" charset="0"/>
              </a:rPr>
              <a:t>Decision to terminate the 209(b) option was set forth in House Bill 64 which passed on Jun 30, 2015</a:t>
            </a:r>
          </a:p>
          <a:p>
            <a:endParaRPr lang="en-US" dirty="0" smtClean="0">
              <a:latin typeface="Franklin Gothic Book" pitchFamily="34" charset="0"/>
            </a:endParaRPr>
          </a:p>
          <a:p>
            <a:r>
              <a:rPr lang="en-US" dirty="0" smtClean="0">
                <a:latin typeface="Franklin Gothic Book" pitchFamily="34" charset="0"/>
              </a:rPr>
              <a:t>Ohio Department of Medicaid has labeled the 1634 Transition the “Disability Determination Redesign”</a:t>
            </a:r>
            <a:endParaRPr lang="en-US" dirty="0">
              <a:latin typeface="Franklin Gothic Boo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A</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5160:1-6-03.2   </a:t>
            </a:r>
            <a:br>
              <a:rPr lang="en-US" sz="2400" b="1" dirty="0" smtClean="0">
                <a:latin typeface="Franklin Gothic Book" pitchFamily="34" charset="0"/>
              </a:rPr>
            </a:br>
            <a:r>
              <a:rPr lang="en-US" sz="2400" b="1" dirty="0" smtClean="0">
                <a:latin typeface="Franklin Gothic Book" pitchFamily="34" charset="0"/>
              </a:rPr>
              <a:t>Medicaid: Use of Qualified Income Trusts (QIT)</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92500" lnSpcReduction="20000"/>
          </a:bodyPr>
          <a:lstStyle/>
          <a:p>
            <a:r>
              <a:rPr lang="en-US" sz="1800" dirty="0" smtClean="0">
                <a:latin typeface="Franklin Gothic Book" pitchFamily="34" charset="0"/>
              </a:rPr>
              <a:t>(O)  In accordance with rule 5160:1-3-03.8 of the Administrative Code, payments made from the QIT to a third party to purchase something in-kind for the individual will be counted as unearned income to the individual in the month received.  Payments to a third-party for something other than in-kind support and maintenance that are not authorized under paragraph (E) of this rule, are subject to the transfer of asset penalties as set forth in rule 5160:1-3-07 of the Administrative Code. </a:t>
            </a:r>
          </a:p>
          <a:p>
            <a:pPr>
              <a:buNone/>
            </a:pPr>
            <a:endParaRPr lang="en-US" sz="1800" dirty="0" smtClean="0">
              <a:latin typeface="Franklin Gothic Book" pitchFamily="34" charset="0"/>
            </a:endParaRPr>
          </a:p>
          <a:p>
            <a:pPr>
              <a:buNone/>
            </a:pPr>
            <a:r>
              <a:rPr lang="en-US" sz="1800" dirty="0" smtClean="0">
                <a:latin typeface="Franklin Gothic Book" pitchFamily="34" charset="0"/>
              </a:rPr>
              <a:t>Effective:</a:t>
            </a:r>
          </a:p>
          <a:p>
            <a:pPr>
              <a:buNone/>
            </a:pPr>
            <a:r>
              <a:rPr lang="en-US" sz="1800" dirty="0" smtClean="0">
                <a:latin typeface="Franklin Gothic Book" pitchFamily="34" charset="0"/>
              </a:rPr>
              <a:t>Five Year Review (FYR) Dates:</a:t>
            </a:r>
          </a:p>
          <a:p>
            <a:pPr>
              <a:buNone/>
            </a:pPr>
            <a:r>
              <a:rPr lang="en-US" sz="1800" dirty="0" smtClean="0">
                <a:latin typeface="Franklin Gothic Book" pitchFamily="34" charset="0"/>
              </a:rPr>
              <a:t>______________________________________</a:t>
            </a:r>
          </a:p>
          <a:p>
            <a:pPr>
              <a:buNone/>
            </a:pPr>
            <a:r>
              <a:rPr lang="en-US" sz="1800" dirty="0" smtClean="0">
                <a:latin typeface="Franklin Gothic Book" pitchFamily="34" charset="0"/>
              </a:rPr>
              <a:t>Certification</a:t>
            </a:r>
          </a:p>
          <a:p>
            <a:pPr>
              <a:buNone/>
            </a:pPr>
            <a:r>
              <a:rPr lang="en-US" sz="1800" dirty="0" smtClean="0">
                <a:latin typeface="Franklin Gothic Book" pitchFamily="34" charset="0"/>
              </a:rPr>
              <a:t>_____________</a:t>
            </a:r>
          </a:p>
          <a:p>
            <a:pPr>
              <a:buNone/>
            </a:pPr>
            <a:r>
              <a:rPr lang="en-US" sz="1800" dirty="0" smtClean="0">
                <a:latin typeface="Franklin Gothic Book" pitchFamily="34" charset="0"/>
              </a:rPr>
              <a:t>Date</a:t>
            </a:r>
          </a:p>
          <a:p>
            <a:pPr>
              <a:buNone/>
            </a:pPr>
            <a:endParaRPr lang="en-US" sz="1800" dirty="0" smtClean="0">
              <a:latin typeface="Franklin Gothic Book" pitchFamily="34" charset="0"/>
            </a:endParaRPr>
          </a:p>
          <a:p>
            <a:pPr>
              <a:buNone/>
            </a:pPr>
            <a:r>
              <a:rPr lang="en-US" sz="1800" dirty="0" smtClean="0">
                <a:latin typeface="Franklin Gothic Book" pitchFamily="34" charset="0"/>
              </a:rPr>
              <a:t>Promulgated Under:	  111.15</a:t>
            </a:r>
          </a:p>
          <a:p>
            <a:pPr>
              <a:buNone/>
            </a:pPr>
            <a:r>
              <a:rPr lang="en-US" sz="1800" dirty="0" smtClean="0">
                <a:latin typeface="Franklin Gothic Book" pitchFamily="34" charset="0"/>
              </a:rPr>
              <a:t>Statutory Authority:	  5160.02, 5163.02</a:t>
            </a:r>
          </a:p>
          <a:p>
            <a:pPr>
              <a:buNone/>
            </a:pPr>
            <a:r>
              <a:rPr lang="en-US" sz="1800" dirty="0" smtClean="0">
                <a:latin typeface="Franklin Gothic Book" pitchFamily="34" charset="0"/>
              </a:rPr>
              <a:t>Rule Amplifies:	  5160.02, 5163.02 </a:t>
            </a:r>
            <a:endParaRPr lang="en-US" sz="1400" dirty="0" smtClean="0">
              <a:latin typeface="Franklin Gothic Book"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B</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Trusts</a:t>
            </a:r>
            <a:br>
              <a:rPr lang="en-US" sz="2400" b="1" dirty="0" smtClean="0">
                <a:latin typeface="Franklin Gothic Book" pitchFamily="34" charset="0"/>
              </a:rPr>
            </a:br>
            <a:r>
              <a:rPr lang="en-US" sz="2400" b="1" dirty="0" smtClean="0">
                <a:latin typeface="Franklin Gothic Book" pitchFamily="34" charset="0"/>
              </a:rPr>
              <a:t>Frequently Asked Questions</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92500" lnSpcReduction="20000"/>
          </a:bodyPr>
          <a:lstStyle/>
          <a:p>
            <a:pPr algn="ctr">
              <a:buNone/>
            </a:pPr>
            <a:r>
              <a:rPr lang="en-US" sz="2400" dirty="0" smtClean="0">
                <a:latin typeface="Franklin Gothic Book" pitchFamily="34" charset="0"/>
              </a:rPr>
              <a:t>Upcoming changes to Ohio’s Medicaid program will simplify coverage for thousands of Ohioans.</a:t>
            </a:r>
          </a:p>
          <a:p>
            <a:pPr>
              <a:buNone/>
            </a:pPr>
            <a:endParaRPr lang="en-US" sz="2400" dirty="0" smtClean="0">
              <a:latin typeface="Franklin Gothic Book" pitchFamily="34" charset="0"/>
            </a:endParaRPr>
          </a:p>
          <a:p>
            <a:pPr algn="ctr">
              <a:buNone/>
            </a:pPr>
            <a:r>
              <a:rPr lang="en-US" sz="2400" dirty="0" smtClean="0">
                <a:latin typeface="Franklin Gothic Book" pitchFamily="34" charset="0"/>
              </a:rPr>
              <a:t>Beginning July 1, individuals receiving long-term care services who have income over the Medicaid limit may deposit their excess income into a  Qualified Trust to stay eligible for Medicaid</a:t>
            </a:r>
            <a:r>
              <a:rPr lang="en-US" dirty="0" smtClean="0">
                <a:latin typeface="Franklin Gothic Book" pitchFamily="34" charset="0"/>
              </a:rPr>
              <a:t>.</a:t>
            </a:r>
          </a:p>
          <a:p>
            <a:pPr algn="ctr">
              <a:buNone/>
            </a:pPr>
            <a:endParaRPr lang="en-US" dirty="0" smtClean="0">
              <a:latin typeface="Franklin Gothic Book" pitchFamily="34" charset="0"/>
            </a:endParaRPr>
          </a:p>
          <a:p>
            <a:pPr>
              <a:buFont typeface="Arial" pitchFamily="34" charset="0"/>
              <a:buChar char="•"/>
            </a:pPr>
            <a:r>
              <a:rPr lang="en-US" b="1" dirty="0" smtClean="0">
                <a:latin typeface="Franklin Gothic Book" pitchFamily="34" charset="0"/>
              </a:rPr>
              <a:t>What is a Qualified Income Trust?</a:t>
            </a:r>
          </a:p>
          <a:p>
            <a:pPr lvl="1">
              <a:buFont typeface="Arial" pitchFamily="34" charset="0"/>
              <a:buChar char="•"/>
            </a:pPr>
            <a:r>
              <a:rPr lang="en-US" dirty="0" smtClean="0">
                <a:latin typeface="Franklin Gothic Book" pitchFamily="34" charset="0"/>
              </a:rPr>
              <a:t>A Qualified Income Trust (QIT), sometimes referred to as a “Miller Trust,” is a special legal arrangement that allows the Ohio Department of Medicaid to not count an individual’s income that is over a certain amount.  This will allow individuals receiving long-term care services to remain eligible for heath care coverage through Medicaid.</a:t>
            </a:r>
            <a:endParaRPr lang="en-US" dirty="0">
              <a:latin typeface="Franklin Gothic Book"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B</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Trusts</a:t>
            </a:r>
            <a:br>
              <a:rPr lang="en-US" sz="2400" b="1" dirty="0" smtClean="0">
                <a:latin typeface="Franklin Gothic Book" pitchFamily="34" charset="0"/>
              </a:rPr>
            </a:br>
            <a:r>
              <a:rPr lang="en-US" sz="2400" b="1" dirty="0" smtClean="0">
                <a:latin typeface="Franklin Gothic Book" pitchFamily="34" charset="0"/>
              </a:rPr>
              <a:t>Frequently Asked Questions</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92500" lnSpcReduction="20000"/>
          </a:bodyPr>
          <a:lstStyle/>
          <a:p>
            <a:r>
              <a:rPr lang="en-US" b="1" dirty="0" smtClean="0">
                <a:latin typeface="Franklin Gothic Book" pitchFamily="34" charset="0"/>
              </a:rPr>
              <a:t>Who needs a QIT?</a:t>
            </a:r>
          </a:p>
          <a:p>
            <a:pPr lvl="1"/>
            <a:r>
              <a:rPr lang="en-US" dirty="0" smtClean="0">
                <a:latin typeface="Franklin Gothic Book" pitchFamily="34" charset="0"/>
              </a:rPr>
              <a:t>In order to receive Medicaid long-term care services, an individual's income must be below the Medicaid limit set by the State of Ohio.  In 2016, the monthly income limit is $2,199.00.  Individuals can deposit their excess income into a QIT to stay or to become eligible for Medicaid long-term care services.</a:t>
            </a:r>
          </a:p>
          <a:p>
            <a:pPr lvl="1"/>
            <a:endParaRPr lang="en-US" dirty="0" smtClean="0">
              <a:latin typeface="Franklin Gothic Book" pitchFamily="34" charset="0"/>
            </a:endParaRPr>
          </a:p>
          <a:p>
            <a:pPr lvl="1"/>
            <a:r>
              <a:rPr lang="en-US" dirty="0" smtClean="0">
                <a:latin typeface="Franklin Gothic Book" pitchFamily="34" charset="0"/>
              </a:rPr>
              <a:t>Medicaid long-term care services are provided to eligible people who:</a:t>
            </a:r>
          </a:p>
          <a:p>
            <a:pPr lvl="2"/>
            <a:r>
              <a:rPr lang="en-US" dirty="0" smtClean="0">
                <a:latin typeface="Franklin Gothic Book" pitchFamily="34" charset="0"/>
              </a:rPr>
              <a:t>Live in a nursing facility; or</a:t>
            </a:r>
          </a:p>
          <a:p>
            <a:pPr lvl="2"/>
            <a:r>
              <a:rPr lang="en-US" dirty="0" smtClean="0">
                <a:latin typeface="Franklin Gothic Book" pitchFamily="34" charset="0"/>
              </a:rPr>
              <a:t>Live in intermediate care facilities for individuals with intellectual disabilities (ICF-IDD); or</a:t>
            </a:r>
          </a:p>
          <a:p>
            <a:pPr lvl="2"/>
            <a:r>
              <a:rPr lang="en-US" dirty="0" smtClean="0">
                <a:latin typeface="Franklin Gothic Book" pitchFamily="34" charset="0"/>
              </a:rPr>
              <a:t>Receive home and community-based services (HCBS), like PASSPORT, Assisted Living, Ohio Home Care, Individual Options, </a:t>
            </a:r>
            <a:r>
              <a:rPr lang="en-US" dirty="0" err="1" smtClean="0">
                <a:latin typeface="Franklin Gothic Book" pitchFamily="34" charset="0"/>
              </a:rPr>
              <a:t>MyCare</a:t>
            </a:r>
            <a:r>
              <a:rPr lang="en-US" dirty="0" smtClean="0">
                <a:latin typeface="Franklin Gothic Book" pitchFamily="34" charset="0"/>
              </a:rPr>
              <a:t> Ohio, etc.</a:t>
            </a:r>
          </a:p>
          <a:p>
            <a:pPr lvl="1"/>
            <a:endParaRPr lang="en-US" dirty="0">
              <a:latin typeface="Franklin Gothic Book"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B</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Trusts</a:t>
            </a:r>
            <a:br>
              <a:rPr lang="en-US" sz="2400" b="1" dirty="0" smtClean="0">
                <a:latin typeface="Franklin Gothic Book" pitchFamily="34" charset="0"/>
              </a:rPr>
            </a:br>
            <a:r>
              <a:rPr lang="en-US" sz="2400" b="1" dirty="0" smtClean="0">
                <a:latin typeface="Franklin Gothic Book" pitchFamily="34" charset="0"/>
              </a:rPr>
              <a:t>Frequently Asked Questions</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77500" lnSpcReduction="20000"/>
          </a:bodyPr>
          <a:lstStyle/>
          <a:p>
            <a:r>
              <a:rPr lang="en-US" b="1" dirty="0" smtClean="0">
                <a:latin typeface="Franklin Gothic Book" pitchFamily="34" charset="0"/>
              </a:rPr>
              <a:t>What are the requirements of QIT?</a:t>
            </a:r>
          </a:p>
          <a:p>
            <a:pPr lvl="1"/>
            <a:r>
              <a:rPr lang="en-US" dirty="0" smtClean="0">
                <a:latin typeface="Franklin Gothic Book" pitchFamily="34" charset="0"/>
              </a:rPr>
              <a:t>To be valid in the State of Ohio, a QIT must:</a:t>
            </a:r>
          </a:p>
          <a:p>
            <a:pPr lvl="2"/>
            <a:r>
              <a:rPr lang="en-US" dirty="0" smtClean="0">
                <a:latin typeface="Franklin Gothic Book" pitchFamily="34" charset="0"/>
              </a:rPr>
              <a:t>Include only an individual's own income.  It cannot contain a spouse’s income or income from other relatives.  It cannot be used for other assets.</a:t>
            </a:r>
          </a:p>
          <a:p>
            <a:pPr lvl="2"/>
            <a:r>
              <a:rPr lang="en-US" dirty="0" smtClean="0">
                <a:latin typeface="Franklin Gothic Book" pitchFamily="34" charset="0"/>
              </a:rPr>
              <a:t>Be irrevocable.  Once the trust is established, it cannot be changed or canceled.</a:t>
            </a:r>
          </a:p>
          <a:p>
            <a:pPr lvl="2"/>
            <a:r>
              <a:rPr lang="en-US" dirty="0" smtClean="0">
                <a:latin typeface="Franklin Gothic Book" pitchFamily="34" charset="0"/>
              </a:rPr>
              <a:t>Name the State of Ohio as the beneficiary.  The State of Ohio can recover up to the total amount of Medicaid payments made on an individual’s behalf.</a:t>
            </a:r>
          </a:p>
          <a:p>
            <a:pPr lvl="2"/>
            <a:endParaRPr lang="en-US" dirty="0" smtClean="0">
              <a:latin typeface="Franklin Gothic Book" pitchFamily="34" charset="0"/>
            </a:endParaRPr>
          </a:p>
          <a:p>
            <a:r>
              <a:rPr lang="en-US" b="1" dirty="0" smtClean="0">
                <a:latin typeface="Franklin Gothic Book" pitchFamily="34" charset="0"/>
              </a:rPr>
              <a:t>What can the money in the Trust be used for?</a:t>
            </a:r>
          </a:p>
          <a:p>
            <a:pPr lvl="1"/>
            <a:r>
              <a:rPr lang="en-US" dirty="0" smtClean="0">
                <a:latin typeface="Franklin Gothic Book" pitchFamily="34" charset="0"/>
              </a:rPr>
              <a:t>Money in the QIT can be used to pay for the following expenses, but is not limited to this list:</a:t>
            </a:r>
          </a:p>
          <a:p>
            <a:pPr lvl="2"/>
            <a:r>
              <a:rPr lang="en-US" dirty="0" smtClean="0">
                <a:latin typeface="Franklin Gothic Book" pitchFamily="34" charset="0"/>
              </a:rPr>
              <a:t>Incurred medical expenses;</a:t>
            </a:r>
          </a:p>
          <a:p>
            <a:pPr lvl="2"/>
            <a:r>
              <a:rPr lang="en-US" dirty="0" smtClean="0">
                <a:latin typeface="Franklin Gothic Book" pitchFamily="34" charset="0"/>
              </a:rPr>
              <a:t>Monthly personal or maintenance needs allowance;</a:t>
            </a:r>
          </a:p>
          <a:p>
            <a:pPr lvl="2"/>
            <a:r>
              <a:rPr lang="en-US" dirty="0" smtClean="0">
                <a:latin typeface="Franklin Gothic Book" pitchFamily="34" charset="0"/>
              </a:rPr>
              <a:t>Bank fees associated with the maintenance of the Trust; and </a:t>
            </a:r>
          </a:p>
          <a:p>
            <a:pPr lvl="2"/>
            <a:r>
              <a:rPr lang="en-US" dirty="0" smtClean="0">
                <a:latin typeface="Franklin Gothic Book" pitchFamily="34" charset="0"/>
              </a:rPr>
              <a:t>Patient liability, if applicable.</a:t>
            </a:r>
          </a:p>
          <a:p>
            <a:pPr lvl="1"/>
            <a:endParaRPr lang="en-US" dirty="0">
              <a:latin typeface="Franklin Gothic Book"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B</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Trusts</a:t>
            </a:r>
            <a:br>
              <a:rPr lang="en-US" sz="2400" b="1" dirty="0" smtClean="0">
                <a:latin typeface="Franklin Gothic Book" pitchFamily="34" charset="0"/>
              </a:rPr>
            </a:br>
            <a:r>
              <a:rPr lang="en-US" sz="2400" b="1" dirty="0" smtClean="0">
                <a:latin typeface="Franklin Gothic Book" pitchFamily="34" charset="0"/>
              </a:rPr>
              <a:t>Frequently Asked Questions</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b="1" dirty="0" smtClean="0">
                <a:latin typeface="Franklin Gothic Book" pitchFamily="34" charset="0"/>
              </a:rPr>
              <a:t>Is help available to set up a QIT?</a:t>
            </a:r>
          </a:p>
          <a:p>
            <a:pPr lvl="1"/>
            <a:r>
              <a:rPr lang="en-US" dirty="0" smtClean="0">
                <a:latin typeface="Franklin Gothic Book" pitchFamily="34" charset="0"/>
              </a:rPr>
              <a:t>The Ohio Department of Medicaid has hired Automated Health Systems (AHS) to reach out to individuals about their QIT and answer questions.  A QIT is a legal document and the State of Ohio strongly recommends that individuals that choose not to use AHS for assistance with setting up the QIT seek other legal assistance.  </a:t>
            </a:r>
          </a:p>
          <a:p>
            <a:pPr lvl="1">
              <a:buNone/>
            </a:pPr>
            <a:endParaRPr lang="en-US" b="1" dirty="0" smtClean="0">
              <a:latin typeface="Franklin Gothic Book" pitchFamily="34" charset="0"/>
            </a:endParaRPr>
          </a:p>
          <a:p>
            <a:pPr lvl="1"/>
            <a:r>
              <a:rPr lang="en-US" dirty="0" smtClean="0">
                <a:latin typeface="Franklin Gothic Book" pitchFamily="34" charset="0"/>
              </a:rPr>
              <a:t>Individuals are encouraged to establish a QIT prior to July 1.  Individuals who do not establish a trust by July 1, will need to do so prior to their next Medicaid redetermination date in order to maintain coverage.</a:t>
            </a:r>
          </a:p>
          <a:p>
            <a:pPr lvl="1"/>
            <a:endParaRPr lang="en-US"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B</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Trusts</a:t>
            </a:r>
            <a:br>
              <a:rPr lang="en-US" sz="2400" b="1" dirty="0" smtClean="0">
                <a:latin typeface="Franklin Gothic Book" pitchFamily="34" charset="0"/>
              </a:rPr>
            </a:br>
            <a:r>
              <a:rPr lang="en-US" sz="2400" b="1" dirty="0" smtClean="0">
                <a:latin typeface="Franklin Gothic Book" pitchFamily="34" charset="0"/>
              </a:rPr>
              <a:t>Frequently Asked Questions</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92500" lnSpcReduction="10000"/>
          </a:bodyPr>
          <a:lstStyle/>
          <a:p>
            <a:r>
              <a:rPr lang="en-US" b="1" dirty="0" smtClean="0">
                <a:latin typeface="Franklin Gothic Book" pitchFamily="34" charset="0"/>
              </a:rPr>
              <a:t>Definitions</a:t>
            </a:r>
          </a:p>
          <a:p>
            <a:pPr lvl="1"/>
            <a:r>
              <a:rPr lang="en-US" b="1" u="sng" dirty="0" smtClean="0">
                <a:latin typeface="Franklin Gothic Book" pitchFamily="34" charset="0"/>
              </a:rPr>
              <a:t>Long-term care services </a:t>
            </a:r>
            <a:r>
              <a:rPr lang="en-US" dirty="0" smtClean="0">
                <a:latin typeface="Franklin Gothic Book" pitchFamily="34" charset="0"/>
              </a:rPr>
              <a:t>are defined as health care related services and supports used by individuals of all ages with functional limitations and chronic illnesses who need assistance to perform routine daily activities.</a:t>
            </a:r>
          </a:p>
          <a:p>
            <a:pPr lvl="1">
              <a:buNone/>
            </a:pPr>
            <a:endParaRPr lang="en-US" dirty="0" smtClean="0">
              <a:latin typeface="Franklin Gothic Book" pitchFamily="34" charset="0"/>
            </a:endParaRPr>
          </a:p>
          <a:p>
            <a:pPr lvl="1"/>
            <a:r>
              <a:rPr lang="en-US" b="1" u="sng" dirty="0" smtClean="0">
                <a:latin typeface="Franklin Gothic Book" pitchFamily="34" charset="0"/>
              </a:rPr>
              <a:t>Automated Health Systems </a:t>
            </a:r>
            <a:r>
              <a:rPr lang="en-US" dirty="0" smtClean="0">
                <a:latin typeface="Franklin Gothic Book" pitchFamily="34" charset="0"/>
              </a:rPr>
              <a:t>was founded in 1979 with the goal of promoting health in families and communities.  The Ohio department of Medicaid has hired Automated Health Systems to help individuals set up a QIT.  Additionally, AHS currently works with the Ohio Department of Medicaid to help individuals enroll in a Medicaid Managed Care Plan and operates the Medicaid Consumer Hotline.</a:t>
            </a:r>
          </a:p>
          <a:p>
            <a:pPr lvl="1"/>
            <a:endParaRPr lang="en-US" dirty="0">
              <a:latin typeface="Franklin Gothic Book"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C</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 Form</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77500" lnSpcReduction="20000"/>
          </a:bodyPr>
          <a:lstStyle/>
          <a:p>
            <a:pPr algn="ctr">
              <a:buNone/>
            </a:pPr>
            <a:r>
              <a:rPr lang="en-US" sz="2200" b="1" dirty="0" smtClean="0"/>
              <a:t>QUALIFIED INCOME TRUST</a:t>
            </a:r>
            <a:endParaRPr lang="en-US" sz="2200" dirty="0" smtClean="0"/>
          </a:p>
          <a:p>
            <a:pPr>
              <a:buNone/>
            </a:pPr>
            <a:r>
              <a:rPr lang="en-US" sz="2200" b="1" dirty="0" smtClean="0"/>
              <a:t> </a:t>
            </a:r>
            <a:endParaRPr lang="en-US" sz="2200" dirty="0" smtClean="0"/>
          </a:p>
          <a:p>
            <a:pPr>
              <a:buNone/>
            </a:pPr>
            <a:r>
              <a:rPr lang="en-US" sz="2200" dirty="0" smtClean="0"/>
              <a:t>	This declaration of trust made this _____  day of _____,  20___, by ______________________.  (</a:t>
            </a:r>
            <a:r>
              <a:rPr lang="en-US" sz="2200" dirty="0" err="1" smtClean="0"/>
              <a:t>Settlor</a:t>
            </a:r>
            <a:r>
              <a:rPr lang="en-US" sz="2200" dirty="0" smtClean="0"/>
              <a:t>-name of person establishing the Trust), </a:t>
            </a:r>
          </a:p>
          <a:p>
            <a:pPr>
              <a:buNone/>
            </a:pPr>
            <a:r>
              <a:rPr lang="en-US" sz="2200" dirty="0" smtClean="0"/>
              <a:t>	is to be known as the ____________________________ (name of the Primary Beneficiary)  Qualified Income Trust, and is to be governed by the terms set forth below.</a:t>
            </a:r>
          </a:p>
          <a:p>
            <a:pPr>
              <a:buNone/>
            </a:pPr>
            <a:r>
              <a:rPr lang="en-US" sz="2200" dirty="0" smtClean="0"/>
              <a:t> </a:t>
            </a:r>
          </a:p>
          <a:p>
            <a:pPr algn="ctr">
              <a:buNone/>
            </a:pPr>
            <a:r>
              <a:rPr lang="en-US" sz="2200" b="1" dirty="0" smtClean="0"/>
              <a:t>Article I</a:t>
            </a:r>
            <a:endParaRPr lang="en-US" sz="2200" dirty="0" smtClean="0"/>
          </a:p>
          <a:p>
            <a:pPr>
              <a:buNone/>
            </a:pPr>
            <a:r>
              <a:rPr lang="en-US" sz="2200" dirty="0" smtClean="0"/>
              <a:t> </a:t>
            </a:r>
          </a:p>
          <a:p>
            <a:pPr>
              <a:buNone/>
            </a:pPr>
            <a:r>
              <a:rPr lang="en-US" sz="2200" dirty="0" smtClean="0"/>
              <a:t>	</a:t>
            </a:r>
            <a:r>
              <a:rPr lang="en-US" sz="2200" b="1" u="sng" dirty="0" smtClean="0"/>
              <a:t>Trust Purpose</a:t>
            </a:r>
            <a:r>
              <a:rPr lang="en-US" sz="2200" dirty="0" smtClean="0"/>
              <a:t>.  This is an irrevocable Qualified Income Trust, sometimes referred to as a “Miller Trust,” and is authorized by 42 U.S.C. §1396p(d)(4)(B).  The purpose of this Trust is to enable the Primary Beneficiary to qualify for medical assistance (“Medicaid”).  The Primary Beneficiary of the trust is ___________________________________________.</a:t>
            </a:r>
          </a:p>
          <a:p>
            <a:pPr>
              <a:buNone/>
            </a:pPr>
            <a:r>
              <a:rPr lang="en-US" sz="2200"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C</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 Form</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85000" lnSpcReduction="10000"/>
          </a:bodyPr>
          <a:lstStyle/>
          <a:p>
            <a:pPr algn="ctr">
              <a:buNone/>
            </a:pPr>
            <a:r>
              <a:rPr lang="en-US" sz="2000" b="1" dirty="0" smtClean="0"/>
              <a:t>Article II</a:t>
            </a:r>
            <a:endParaRPr lang="en-US" sz="2000" dirty="0" smtClean="0"/>
          </a:p>
          <a:p>
            <a:pPr>
              <a:buNone/>
            </a:pPr>
            <a:r>
              <a:rPr lang="en-US" sz="2000" dirty="0" smtClean="0"/>
              <a:t> </a:t>
            </a:r>
          </a:p>
          <a:p>
            <a:pPr>
              <a:buNone/>
            </a:pPr>
            <a:r>
              <a:rPr lang="en-US" sz="2000" dirty="0" smtClean="0"/>
              <a:t>	</a:t>
            </a:r>
            <a:r>
              <a:rPr lang="en-US" sz="2000" b="1" u="sng" dirty="0" smtClean="0"/>
              <a:t>Trust Funding</a:t>
            </a:r>
            <a:r>
              <a:rPr lang="en-US" sz="2000" dirty="0" smtClean="0"/>
              <a:t>.  The property to be placed in the Trust is monthly income received by the Primary Beneficiary including income from the following sources(s):</a:t>
            </a:r>
          </a:p>
          <a:p>
            <a:pPr>
              <a:buNone/>
            </a:pPr>
            <a:endParaRPr lang="en-US" sz="2000" dirty="0" smtClean="0"/>
          </a:p>
          <a:p>
            <a:pPr algn="ctr">
              <a:buNone/>
            </a:pPr>
            <a:r>
              <a:rPr lang="en-US" sz="2000" dirty="0" smtClean="0"/>
              <a:t>1.  ______________________________________</a:t>
            </a:r>
          </a:p>
          <a:p>
            <a:pPr algn="ctr">
              <a:buNone/>
            </a:pPr>
            <a:r>
              <a:rPr lang="en-US" sz="2000" dirty="0" smtClean="0"/>
              <a:t>2.  ______________________________________</a:t>
            </a:r>
          </a:p>
          <a:p>
            <a:pPr algn="ctr">
              <a:buNone/>
            </a:pPr>
            <a:r>
              <a:rPr lang="en-US" sz="2000" dirty="0" smtClean="0"/>
              <a:t>3.  ______________________________________</a:t>
            </a:r>
          </a:p>
          <a:p>
            <a:pPr algn="ctr">
              <a:buNone/>
            </a:pPr>
            <a:r>
              <a:rPr lang="en-US" sz="2000" dirty="0" smtClean="0"/>
              <a:t>4.  ______________________________________</a:t>
            </a:r>
          </a:p>
          <a:p>
            <a:pPr>
              <a:buNone/>
            </a:pPr>
            <a:r>
              <a:rPr lang="en-US" sz="2000" dirty="0" smtClean="0"/>
              <a:t> </a:t>
            </a:r>
          </a:p>
          <a:p>
            <a:pPr>
              <a:buNone/>
            </a:pPr>
            <a:r>
              <a:rPr lang="en-US" sz="2000" dirty="0" smtClean="0"/>
              <a:t>	No property other than the Primary Beneficiary’s income may be placed in the Trust.  Income must be deposited into the trust account during the same month in which the income is received by the Primary Beneficiary.</a:t>
            </a:r>
          </a:p>
          <a:p>
            <a:pPr>
              <a:buNone/>
            </a:pPr>
            <a:r>
              <a:rPr lang="en-US" sz="2000" dirty="0" smtClean="0"/>
              <a:t>	</a:t>
            </a:r>
          </a:p>
          <a:p>
            <a:pPr>
              <a:buNone/>
            </a:pPr>
            <a:r>
              <a:rPr lang="en-US" sz="2200" dirty="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C</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 Form</a:t>
            </a:r>
            <a:endParaRPr lang="en-US" sz="2400" b="1" dirty="0">
              <a:latin typeface="Franklin Gothic Book" pitchFamily="34" charset="0"/>
            </a:endParaRPr>
          </a:p>
        </p:txBody>
      </p:sp>
      <p:sp>
        <p:nvSpPr>
          <p:cNvPr id="3" name="Content Placeholder 2"/>
          <p:cNvSpPr>
            <a:spLocks noGrp="1"/>
          </p:cNvSpPr>
          <p:nvPr>
            <p:ph idx="1"/>
          </p:nvPr>
        </p:nvSpPr>
        <p:spPr/>
        <p:txBody>
          <a:bodyPr>
            <a:normAutofit fontScale="70000" lnSpcReduction="20000"/>
          </a:bodyPr>
          <a:lstStyle/>
          <a:p>
            <a:pPr algn="ctr">
              <a:buNone/>
            </a:pPr>
            <a:r>
              <a:rPr lang="en-US" sz="1800" b="1" dirty="0" smtClean="0"/>
              <a:t>Article III</a:t>
            </a:r>
            <a:endParaRPr lang="en-US" sz="1800" dirty="0" smtClean="0"/>
          </a:p>
          <a:p>
            <a:pPr>
              <a:buNone/>
            </a:pPr>
            <a:r>
              <a:rPr lang="en-US" sz="1800" dirty="0" smtClean="0"/>
              <a:t> </a:t>
            </a:r>
          </a:p>
          <a:p>
            <a:pPr>
              <a:buNone/>
            </a:pPr>
            <a:r>
              <a:rPr lang="en-US" sz="1800" dirty="0" smtClean="0"/>
              <a:t>	</a:t>
            </a:r>
            <a:r>
              <a:rPr lang="en-US" sz="1800" b="1" u="sng" dirty="0" smtClean="0"/>
              <a:t>Trust Distributions</a:t>
            </a:r>
            <a:r>
              <a:rPr lang="en-US" sz="1800" b="1" dirty="0" smtClean="0"/>
              <a:t>.  </a:t>
            </a:r>
            <a:r>
              <a:rPr lang="en-US" sz="1800" dirty="0" smtClean="0"/>
              <a:t>No expenditures shall be made from the Trust except in accordance with this paragraph.  The trustee shall make distributions from the trust only in amount and for the purposes necessary to maintain income eligibility of the Primary Beneficiary for Medicaid.  Consistent with the requirements of the Medicaid program that require all income including any income that is not placed in the Trust be used for post eligibility expenses, the Trustee shall make payments from the Trust in the following priority, no later than the last day of the calendar month in which the income is received by the Trust:</a:t>
            </a:r>
          </a:p>
          <a:p>
            <a:pPr>
              <a:buNone/>
            </a:pPr>
            <a:r>
              <a:rPr lang="en-US" sz="1800" dirty="0" smtClean="0"/>
              <a:t> </a:t>
            </a:r>
          </a:p>
          <a:p>
            <a:pPr lvl="0">
              <a:buNone/>
            </a:pPr>
            <a:r>
              <a:rPr lang="en-US" sz="1800" dirty="0" smtClean="0"/>
              <a:t>	</a:t>
            </a:r>
            <a:r>
              <a:rPr lang="en-US" sz="1800" b="1" dirty="0" smtClean="0"/>
              <a:t>1.  </a:t>
            </a:r>
            <a:r>
              <a:rPr lang="en-US" sz="1800" dirty="0" smtClean="0"/>
              <a:t>A monthly personal or maintenance needs allowance for the Primary Beneficiary;</a:t>
            </a:r>
          </a:p>
          <a:p>
            <a:pPr lvl="0">
              <a:buNone/>
            </a:pPr>
            <a:endParaRPr lang="en-US" sz="1800" dirty="0" smtClean="0"/>
          </a:p>
          <a:p>
            <a:pPr lvl="0">
              <a:buNone/>
            </a:pPr>
            <a:r>
              <a:rPr lang="en-US" sz="1800" dirty="0" smtClean="0"/>
              <a:t>	</a:t>
            </a:r>
            <a:r>
              <a:rPr lang="en-US" sz="1800" b="1" dirty="0" smtClean="0"/>
              <a:t>2.  </a:t>
            </a:r>
            <a:r>
              <a:rPr lang="en-US" sz="1800" dirty="0" smtClean="0"/>
              <a:t>A maintenance allowance for the spouse, if any, of the Primary Beneficiary and, if applicable, a maintenance allowance for family dependents;</a:t>
            </a:r>
          </a:p>
          <a:p>
            <a:pPr lvl="0">
              <a:buNone/>
            </a:pPr>
            <a:endParaRPr lang="en-US" sz="1800" dirty="0" smtClean="0"/>
          </a:p>
          <a:p>
            <a:pPr lvl="0">
              <a:buNone/>
            </a:pPr>
            <a:r>
              <a:rPr lang="en-US" sz="1800" dirty="0" smtClean="0"/>
              <a:t>	</a:t>
            </a:r>
            <a:r>
              <a:rPr lang="en-US" sz="1800" b="1" dirty="0" smtClean="0"/>
              <a:t>3.  </a:t>
            </a:r>
            <a:r>
              <a:rPr lang="en-US" sz="1800" dirty="0" smtClean="0"/>
              <a:t>Incurred medical expenses of the Primary Beneficiary.  In accordance with rule 5160:1-3-04.3 of the Administrative Code, when income is used to help pay for long term care services or other medical care provided to the individual, the individual is considered to have received fair market value for the income placed in the trust, up to the amount actually paid for other medical care provided to the individual and to the extent that the payments purchased care at fair market value;</a:t>
            </a:r>
          </a:p>
          <a:p>
            <a:pPr lvl="0">
              <a:buNone/>
            </a:pPr>
            <a:endParaRPr lang="en-US" sz="1800" dirty="0" smtClean="0"/>
          </a:p>
          <a:p>
            <a:pPr lvl="0">
              <a:buNone/>
            </a:pPr>
            <a:r>
              <a:rPr lang="en-US" sz="1800" dirty="0" smtClean="0"/>
              <a:t>	</a:t>
            </a:r>
            <a:r>
              <a:rPr lang="en-US" sz="1800" b="1" dirty="0" smtClean="0"/>
              <a:t>4.  </a:t>
            </a:r>
            <a:r>
              <a:rPr lang="en-US" sz="1800" dirty="0" smtClean="0"/>
              <a:t>The Trustee may also make payments from the Trust for bank fees, attorney fees, and other expenses required to establish and administer the trust in a reasonable amount up to fifteen dollars per month or as otherwise authorized under Rule 5160:1-6-03.2 of the Ohio Administrative Code.</a:t>
            </a:r>
          </a:p>
          <a:p>
            <a:pPr>
              <a:buNone/>
            </a:pPr>
            <a:endParaRPr lang="en-US" sz="20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C</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 Form</a:t>
            </a:r>
            <a:endParaRPr lang="en-US" sz="24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pPr algn="ctr">
              <a:buNone/>
            </a:pPr>
            <a:r>
              <a:rPr lang="en-US" sz="1600" b="1" dirty="0" smtClean="0"/>
              <a:t>Article IV</a:t>
            </a:r>
            <a:endParaRPr lang="en-US" sz="1600" dirty="0" smtClean="0"/>
          </a:p>
          <a:p>
            <a:pPr>
              <a:buNone/>
            </a:pPr>
            <a:r>
              <a:rPr lang="en-US" sz="1600" dirty="0" smtClean="0"/>
              <a:t> </a:t>
            </a:r>
          </a:p>
          <a:p>
            <a:pPr>
              <a:buNone/>
            </a:pPr>
            <a:r>
              <a:rPr lang="en-US" sz="1600" dirty="0" smtClean="0"/>
              <a:t>	</a:t>
            </a:r>
            <a:r>
              <a:rPr lang="en-US" sz="1600" b="1" u="sng" dirty="0" smtClean="0"/>
              <a:t>Trustee</a:t>
            </a:r>
            <a:r>
              <a:rPr lang="en-US" sz="1600" dirty="0" smtClean="0"/>
              <a:t>.  The Trustee shall administer this Trust in good faith to effectuate its purpose, and shall act in accordance with the terms of the Trust and with all applicable laws including, but not limited to Chapters 5801. to 5811. of the Ohio Revised Code.  The initial Trustee hereunder is _________________________.  If the initial Trustee resigns, becomes deceased or is otherwise unable or unwilling to serve, then _________________________. Shall serve as successor Trustee.  Any Trustee may, while serving as Trustee, appoint one or more successor trustees.</a:t>
            </a:r>
          </a:p>
          <a:p>
            <a:pPr>
              <a:buNone/>
            </a:pPr>
            <a:r>
              <a:rPr lang="en-US" sz="1600" dirty="0" smtClean="0"/>
              <a:t> </a:t>
            </a:r>
          </a:p>
          <a:p>
            <a:pPr algn="ctr">
              <a:buNone/>
            </a:pPr>
            <a:r>
              <a:rPr lang="en-US" sz="1600" b="1" dirty="0" smtClean="0"/>
              <a:t>Article V</a:t>
            </a:r>
            <a:endParaRPr lang="en-US" sz="1600" dirty="0" smtClean="0"/>
          </a:p>
          <a:p>
            <a:pPr>
              <a:buNone/>
            </a:pPr>
            <a:r>
              <a:rPr lang="en-US" sz="1600" dirty="0" smtClean="0"/>
              <a:t> </a:t>
            </a:r>
          </a:p>
          <a:p>
            <a:pPr>
              <a:buNone/>
            </a:pPr>
            <a:r>
              <a:rPr lang="en-US" sz="1600" b="1" dirty="0" smtClean="0"/>
              <a:t>	</a:t>
            </a:r>
            <a:r>
              <a:rPr lang="en-US" sz="1600" b="1" u="sng" dirty="0" smtClean="0"/>
              <a:t>No Transfers or Assignments</a:t>
            </a:r>
            <a:r>
              <a:rPr lang="en-US" sz="1600" dirty="0" smtClean="0"/>
              <a:t>.  The Trust’s assets, income and distributions shall not be anticipated, assigned, transferred or encumbered in any manner.  The Primary Beneficiary shall not have the power to anticipate, assign, transfer or encumber the Primary Beneficiary’s interest in the Trust, nor shall such interest, while in the possession of the Trustee, be liable for, or subject to the debts, contracts, obligations, liabilities or torts of the Primary Beneficiary.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A Brief History</a:t>
            </a:r>
            <a:endParaRPr lang="en-US" sz="4000" b="1" dirty="0">
              <a:latin typeface="Franklin Gothic Book" pitchFamily="34" charset="0"/>
            </a:endParaRPr>
          </a:p>
        </p:txBody>
      </p:sp>
      <p:sp>
        <p:nvSpPr>
          <p:cNvPr id="3" name="Content Placeholder 2"/>
          <p:cNvSpPr>
            <a:spLocks noGrp="1"/>
          </p:cNvSpPr>
          <p:nvPr>
            <p:ph idx="1"/>
          </p:nvPr>
        </p:nvSpPr>
        <p:spPr/>
        <p:txBody>
          <a:bodyPr>
            <a:normAutofit/>
          </a:bodyPr>
          <a:lstStyle/>
          <a:p>
            <a:r>
              <a:rPr lang="en-US" dirty="0" smtClean="0">
                <a:latin typeface="Franklin Gothic Book" pitchFamily="34" charset="0"/>
              </a:rPr>
              <a:t>Medicaid establish in 1965 with passage of the Social Security Act</a:t>
            </a:r>
          </a:p>
          <a:p>
            <a:endParaRPr lang="en-US" dirty="0" smtClean="0">
              <a:latin typeface="Franklin Gothic Book" pitchFamily="34" charset="0"/>
            </a:endParaRPr>
          </a:p>
          <a:p>
            <a:r>
              <a:rPr lang="en-US" dirty="0" smtClean="0">
                <a:latin typeface="Franklin Gothic Book" pitchFamily="34" charset="0"/>
              </a:rPr>
              <a:t>Initially Medicaid required states to provide assistance to “categorically needy” citizens who receive cash payments through one of four welfare programs</a:t>
            </a:r>
          </a:p>
          <a:p>
            <a:endParaRPr lang="en-US" dirty="0" smtClean="0">
              <a:latin typeface="Franklin Gothic Book" pitchFamily="34" charset="0"/>
            </a:endParaRPr>
          </a:p>
          <a:p>
            <a:r>
              <a:rPr lang="en-US" dirty="0" smtClean="0">
                <a:latin typeface="Franklin Gothic Book" pitchFamily="34" charset="0"/>
              </a:rPr>
              <a:t>States were also permitted to provide Medicaid to the “medically needy”</a:t>
            </a:r>
            <a:endParaRPr lang="en-US" dirty="0">
              <a:latin typeface="Franklin Gothic Book"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u="sng" dirty="0" smtClean="0">
                <a:latin typeface="Franklin Gothic Book" pitchFamily="34" charset="0"/>
              </a:rPr>
              <a:t>Appendix C</a:t>
            </a:r>
            <a:r>
              <a:rPr lang="en-US" sz="2400" b="1" dirty="0" smtClean="0">
                <a:latin typeface="Franklin Gothic Book" pitchFamily="34" charset="0"/>
              </a:rPr>
              <a:t/>
            </a:r>
            <a:br>
              <a:rPr lang="en-US" sz="2400" b="1" dirty="0" smtClean="0">
                <a:latin typeface="Franklin Gothic Book" pitchFamily="34" charset="0"/>
              </a:rPr>
            </a:br>
            <a:r>
              <a:rPr lang="en-US" sz="2400" b="1" dirty="0" smtClean="0">
                <a:latin typeface="Franklin Gothic Book" pitchFamily="34" charset="0"/>
              </a:rPr>
              <a:t>Qualified Income Trust Form</a:t>
            </a:r>
            <a:endParaRPr lang="en-US" sz="2400" b="1" dirty="0">
              <a:latin typeface="Franklin Gothic Book" pitchFamily="34" charset="0"/>
            </a:endParaRPr>
          </a:p>
        </p:txBody>
      </p:sp>
      <p:sp>
        <p:nvSpPr>
          <p:cNvPr id="3" name="Content Placeholder 2"/>
          <p:cNvSpPr>
            <a:spLocks noGrp="1"/>
          </p:cNvSpPr>
          <p:nvPr>
            <p:ph idx="1"/>
          </p:nvPr>
        </p:nvSpPr>
        <p:spPr/>
        <p:txBody>
          <a:bodyPr>
            <a:normAutofit/>
          </a:bodyPr>
          <a:lstStyle/>
          <a:p>
            <a:pPr algn="ctr">
              <a:buNone/>
            </a:pPr>
            <a:r>
              <a:rPr lang="en-US" sz="1600" b="1" dirty="0" smtClean="0"/>
              <a:t>Article VI</a:t>
            </a:r>
            <a:endParaRPr lang="en-US" sz="1600" dirty="0" smtClean="0"/>
          </a:p>
          <a:p>
            <a:pPr>
              <a:buNone/>
            </a:pPr>
            <a:r>
              <a:rPr lang="en-US" sz="1600" dirty="0" smtClean="0"/>
              <a:t> </a:t>
            </a:r>
          </a:p>
          <a:p>
            <a:pPr>
              <a:buNone/>
            </a:pPr>
            <a:r>
              <a:rPr lang="en-US" sz="1600" b="1" dirty="0" smtClean="0"/>
              <a:t>	</a:t>
            </a:r>
            <a:r>
              <a:rPr lang="en-US" sz="1600" b="1" u="sng" dirty="0" smtClean="0"/>
              <a:t>Termination</a:t>
            </a:r>
            <a:r>
              <a:rPr lang="en-US" sz="1600" dirty="0" smtClean="0"/>
              <a:t>.  This Trust shall terminate upon the death of the Primary Beneficiary, at which point the remaining Trust property shall be distributed to the Ohio Department of Medicaid or its successor up to an amount equal to the total medical assistance paid on behalf of the Primary Beneficiary; the Trustee is prohibited from prepaying other person or creditors prior to this distribution.  Any remaining Trust property after the Ohio Department of Medicaid (or its successor)’s claim has been paid shall be distributed to ______________________________.</a:t>
            </a:r>
          </a:p>
          <a:p>
            <a:pPr>
              <a:buNone/>
            </a:pPr>
            <a:endParaRPr lang="en-US" sz="1600" dirty="0" smtClean="0"/>
          </a:p>
          <a:p>
            <a:pPr>
              <a:buNone/>
            </a:pPr>
            <a:endParaRPr lang="en-US" sz="1600" dirty="0" smtClean="0"/>
          </a:p>
          <a:p>
            <a:pPr>
              <a:buNone/>
            </a:pPr>
            <a:r>
              <a:rPr lang="en-US" sz="1600" dirty="0" smtClean="0"/>
              <a:t>Signed this _______________ day of _______________________________ 20_________. </a:t>
            </a:r>
          </a:p>
          <a:p>
            <a:pPr>
              <a:buNone/>
            </a:pPr>
            <a:r>
              <a:rPr lang="en-US" sz="1600" dirty="0" smtClean="0"/>
              <a:t> </a:t>
            </a:r>
          </a:p>
          <a:p>
            <a:pPr>
              <a:buNone/>
            </a:pPr>
            <a:r>
              <a:rPr lang="en-US" sz="1600" dirty="0" smtClean="0"/>
              <a:t>___________________________________       ___________________________________</a:t>
            </a:r>
          </a:p>
          <a:p>
            <a:pPr>
              <a:buNone/>
            </a:pPr>
            <a:r>
              <a:rPr lang="en-US" sz="1600" dirty="0" smtClean="0"/>
              <a:t>	</a:t>
            </a:r>
            <a:r>
              <a:rPr lang="en-US" sz="1600" dirty="0" err="1" smtClean="0"/>
              <a:t>Settlor</a:t>
            </a:r>
            <a:r>
              <a:rPr lang="en-US" sz="1600" dirty="0" smtClean="0"/>
              <a:t>					Initial Trustee</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A Brief History</a:t>
            </a:r>
            <a:endParaRPr lang="en-US" sz="40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Franklin Gothic Book" pitchFamily="34" charset="0"/>
              </a:rPr>
              <a:t>In 1972 Congress established the Supplemental Security Income for the Aged, Blind, and Disabled Program (SSI)</a:t>
            </a:r>
          </a:p>
          <a:p>
            <a:endParaRPr lang="en-US" dirty="0" smtClean="0">
              <a:latin typeface="Franklin Gothic Book" pitchFamily="34" charset="0"/>
            </a:endParaRPr>
          </a:p>
          <a:p>
            <a:r>
              <a:rPr lang="en-US" dirty="0" smtClean="0">
                <a:latin typeface="Franklin Gothic Book" pitchFamily="34" charset="0"/>
              </a:rPr>
              <a:t>Creation of SSI allowed the federal government to set Medicaid eligibility standards and the new criteria expanded the number of citizens who qualified for benefits</a:t>
            </a:r>
          </a:p>
          <a:p>
            <a:endParaRPr lang="en-US" dirty="0" smtClean="0">
              <a:latin typeface="Franklin Gothic Book" pitchFamily="34" charset="0"/>
            </a:endParaRPr>
          </a:p>
          <a:p>
            <a:r>
              <a:rPr lang="en-US" dirty="0" smtClean="0">
                <a:latin typeface="Franklin Gothic Book" pitchFamily="34" charset="0"/>
              </a:rPr>
              <a:t>Fearing that states would exit the Medicaid Program Congress offered the 209(b) option</a:t>
            </a:r>
            <a:endParaRPr lang="en-US" dirty="0">
              <a:latin typeface="Franklin Gothic Boo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A Brief History</a:t>
            </a:r>
            <a:endParaRPr lang="en-US" sz="4000" b="1" dirty="0">
              <a:latin typeface="Franklin Gothic Book"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Franklin Gothic Book" pitchFamily="34" charset="0"/>
              </a:rPr>
              <a:t>The 209(b) option allows states to provide Medicaid benefits to citizens who would have been eligible to receive Medicaid benefits pursuant to the state’s Medicaid program in effect on January 1, 1972</a:t>
            </a:r>
          </a:p>
          <a:p>
            <a:endParaRPr lang="en-US" dirty="0" smtClean="0">
              <a:latin typeface="Franklin Gothic Book" pitchFamily="34" charset="0"/>
            </a:endParaRPr>
          </a:p>
          <a:p>
            <a:r>
              <a:rPr lang="en-US" dirty="0" smtClean="0">
                <a:latin typeface="Franklin Gothic Book" pitchFamily="34" charset="0"/>
              </a:rPr>
              <a:t>States electing the 209(b) option retained authority over Medicaid eligibility determinations and became known as 209(b) states</a:t>
            </a:r>
          </a:p>
          <a:p>
            <a:endParaRPr lang="en-US" dirty="0" smtClean="0">
              <a:latin typeface="Franklin Gothic Book" pitchFamily="34" charset="0"/>
            </a:endParaRPr>
          </a:p>
          <a:p>
            <a:r>
              <a:rPr lang="en-US" dirty="0" smtClean="0">
                <a:latin typeface="Franklin Gothic Book" pitchFamily="34" charset="0"/>
              </a:rPr>
              <a:t>States not electing the 209(b) option let the federal government make Medicaid eligibility determinations based on SSI criteria and become known as 1634 states</a:t>
            </a:r>
            <a:endParaRPr lang="en-US" dirty="0">
              <a:latin typeface="Franklin Gothic Boo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A Brief History</a:t>
            </a:r>
            <a:endParaRPr lang="en-US" sz="4000" b="1" dirty="0">
              <a:latin typeface="Franklin Gothic Book" pitchFamily="34"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Franklin Gothic Book" pitchFamily="34" charset="0"/>
              </a:rPr>
              <a:t>Currently states fall into one of three categories regarding Medicaid eligibility: 209(b) states, 1634 states, and SSI states</a:t>
            </a:r>
          </a:p>
          <a:p>
            <a:pPr>
              <a:buNone/>
            </a:pPr>
            <a:endParaRPr lang="en-US" dirty="0" smtClean="0">
              <a:latin typeface="Franklin Gothic Book" pitchFamily="34" charset="0"/>
            </a:endParaRPr>
          </a:p>
          <a:p>
            <a:pPr lvl="1"/>
            <a:r>
              <a:rPr lang="en-US" b="1" u="sng" dirty="0" smtClean="0">
                <a:latin typeface="Franklin Gothic Book" pitchFamily="34" charset="0"/>
              </a:rPr>
              <a:t>209(b) States </a:t>
            </a:r>
            <a:r>
              <a:rPr lang="en-US" dirty="0" smtClean="0">
                <a:latin typeface="Franklin Gothic Book" pitchFamily="34" charset="0"/>
              </a:rPr>
              <a:t>= State sets its own Medicaid eligibility criteria which cannot be more restrictive than eligibility criteria as of January 1, 1972.  There are ten 209(b) states.</a:t>
            </a:r>
          </a:p>
          <a:p>
            <a:pPr lvl="1">
              <a:buNone/>
            </a:pPr>
            <a:endParaRPr lang="en-US" dirty="0" smtClean="0">
              <a:latin typeface="Franklin Gothic Book" pitchFamily="34" charset="0"/>
            </a:endParaRPr>
          </a:p>
          <a:p>
            <a:pPr lvl="1"/>
            <a:r>
              <a:rPr lang="en-US" b="1" u="sng" dirty="0" smtClean="0">
                <a:latin typeface="Franklin Gothic Book" pitchFamily="34" charset="0"/>
              </a:rPr>
              <a:t>1634 States </a:t>
            </a:r>
            <a:r>
              <a:rPr lang="en-US" dirty="0" smtClean="0">
                <a:latin typeface="Franklin Gothic Book" pitchFamily="34" charset="0"/>
              </a:rPr>
              <a:t>= State has the SSA make Medicaid eligibility determinations pursuant to SSI standards.  There are thirty-three 1634 states.</a:t>
            </a:r>
          </a:p>
          <a:p>
            <a:pPr lvl="1">
              <a:buNone/>
            </a:pPr>
            <a:endParaRPr lang="en-US" dirty="0" smtClean="0">
              <a:latin typeface="Franklin Gothic Book" pitchFamily="34" charset="0"/>
            </a:endParaRPr>
          </a:p>
          <a:p>
            <a:pPr lvl="1"/>
            <a:r>
              <a:rPr lang="en-US" b="1" u="sng" dirty="0" smtClean="0">
                <a:latin typeface="Franklin Gothic Book" pitchFamily="34" charset="0"/>
              </a:rPr>
              <a:t>SSI States </a:t>
            </a:r>
            <a:r>
              <a:rPr lang="en-US" dirty="0" smtClean="0">
                <a:latin typeface="Franklin Gothic Book" pitchFamily="34" charset="0"/>
              </a:rPr>
              <a:t>= State or SSA make Medicaid eligibility determinations pursuant to SSI standards.  There are seven SSI states.</a:t>
            </a:r>
            <a:endParaRPr lang="en-US" dirty="0">
              <a:latin typeface="Franklin Gothic Boo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A Brief History</a:t>
            </a:r>
            <a:endParaRPr lang="en-US" sz="4000" b="1" dirty="0">
              <a:latin typeface="Franklin Gothic Book"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Franklin Gothic Book" pitchFamily="34" charset="0"/>
              </a:rPr>
              <a:t>In addition to the 209(b), SSI, or 1634 state categories, states can also elect to have a medically needy program</a:t>
            </a:r>
          </a:p>
          <a:p>
            <a:pPr>
              <a:buNone/>
            </a:pPr>
            <a:endParaRPr lang="en-US" dirty="0" smtClean="0">
              <a:latin typeface="Franklin Gothic Book" pitchFamily="34" charset="0"/>
            </a:endParaRPr>
          </a:p>
          <a:p>
            <a:r>
              <a:rPr lang="en-US" dirty="0" smtClean="0">
                <a:latin typeface="Franklin Gothic Book" pitchFamily="34" charset="0"/>
              </a:rPr>
              <a:t>A medically needy program allows states to extend Medicaid eligibility to citizens who meet all eligibility criteria aside from having income in excess of program limits and who have health care expenses that overwhelm their income</a:t>
            </a:r>
          </a:p>
          <a:p>
            <a:endParaRPr lang="en-US" dirty="0" smtClean="0">
              <a:latin typeface="Franklin Gothic Book" pitchFamily="34" charset="0"/>
            </a:endParaRPr>
          </a:p>
          <a:p>
            <a:r>
              <a:rPr lang="en-US" dirty="0" smtClean="0">
                <a:latin typeface="Franklin Gothic Book" pitchFamily="34" charset="0"/>
              </a:rPr>
              <a:t>A medically needy programs equates to eligibility through monthly spend down</a:t>
            </a:r>
            <a:endParaRPr lang="en-US" dirty="0">
              <a:latin typeface="Franklin Gothic Boo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Franklin Gothic Book" pitchFamily="34" charset="0"/>
              </a:rPr>
              <a:t>Ohio’s Medicaid Status</a:t>
            </a:r>
            <a:endParaRPr lang="en-US" sz="4000" b="1" dirty="0">
              <a:latin typeface="Franklin Gothic Book" pitchFamily="34" charset="0"/>
            </a:endParaRPr>
          </a:p>
        </p:txBody>
      </p:sp>
      <p:sp>
        <p:nvSpPr>
          <p:cNvPr id="3" name="Content Placeholder 2"/>
          <p:cNvSpPr>
            <a:spLocks noGrp="1"/>
          </p:cNvSpPr>
          <p:nvPr>
            <p:ph idx="1"/>
          </p:nvPr>
        </p:nvSpPr>
        <p:spPr/>
        <p:txBody>
          <a:bodyPr>
            <a:normAutofit/>
          </a:bodyPr>
          <a:lstStyle/>
          <a:p>
            <a:r>
              <a:rPr lang="en-US" dirty="0" smtClean="0">
                <a:latin typeface="Franklin Gothic Book" pitchFamily="34" charset="0"/>
              </a:rPr>
              <a:t>Ohio is a 209(b) state but only until July 1, 2016</a:t>
            </a:r>
          </a:p>
          <a:p>
            <a:endParaRPr lang="en-US" dirty="0" smtClean="0">
              <a:latin typeface="Franklin Gothic Book" pitchFamily="34" charset="0"/>
            </a:endParaRPr>
          </a:p>
          <a:p>
            <a:r>
              <a:rPr lang="en-US" dirty="0" smtClean="0">
                <a:latin typeface="Franklin Gothic Book" pitchFamily="34" charset="0"/>
              </a:rPr>
              <a:t>On July 1, 2016, Ohio’s 209(b) terminates and Ohio becomes a 1634 state</a:t>
            </a:r>
          </a:p>
          <a:p>
            <a:endParaRPr lang="en-US" dirty="0" smtClean="0">
              <a:latin typeface="Franklin Gothic Book" pitchFamily="34" charset="0"/>
            </a:endParaRPr>
          </a:p>
          <a:p>
            <a:r>
              <a:rPr lang="en-US" dirty="0" smtClean="0">
                <a:latin typeface="Franklin Gothic Book" pitchFamily="34" charset="0"/>
              </a:rPr>
              <a:t>Ohio elected not to have a medically needy program</a:t>
            </a:r>
          </a:p>
          <a:p>
            <a:endParaRPr lang="en-US" dirty="0" smtClean="0">
              <a:latin typeface="Franklin Gothic Book" pitchFamily="34" charset="0"/>
            </a:endParaRPr>
          </a:p>
          <a:p>
            <a:r>
              <a:rPr lang="en-US" dirty="0" smtClean="0">
                <a:latin typeface="Franklin Gothic Book" pitchFamily="34" charset="0"/>
              </a:rPr>
              <a:t>Collectively this means that eligibility through monthly spend down is no longer possible</a:t>
            </a:r>
            <a:endParaRPr lang="en-US" dirty="0">
              <a:latin typeface="Franklin Gothic Boo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Franklin Gothic Book" pitchFamily="34" charset="0"/>
              </a:rPr>
              <a:t>Current Income Eligibility Determinations</a:t>
            </a:r>
            <a:endParaRPr lang="en-US" sz="3600" b="1" dirty="0">
              <a:latin typeface="Franklin Gothic Book" pitchFamily="34" charset="0"/>
            </a:endParaRPr>
          </a:p>
        </p:txBody>
      </p:sp>
      <p:sp>
        <p:nvSpPr>
          <p:cNvPr id="3" name="Content Placeholder 2"/>
          <p:cNvSpPr>
            <a:spLocks noGrp="1"/>
          </p:cNvSpPr>
          <p:nvPr>
            <p:ph idx="1"/>
          </p:nvPr>
        </p:nvSpPr>
        <p:spPr/>
        <p:txBody>
          <a:bodyPr>
            <a:normAutofit/>
          </a:bodyPr>
          <a:lstStyle/>
          <a:p>
            <a:r>
              <a:rPr lang="en-US" dirty="0" smtClean="0">
                <a:latin typeface="Franklin Gothic Book" pitchFamily="34" charset="0"/>
              </a:rPr>
              <a:t>When a person applies for Medicaid, that person’s gross monthly income is compared to the “special income level” which is currently $2,199</a:t>
            </a:r>
          </a:p>
          <a:p>
            <a:endParaRPr lang="en-US" dirty="0" smtClean="0">
              <a:latin typeface="Franklin Gothic Book" pitchFamily="34" charset="0"/>
            </a:endParaRPr>
          </a:p>
          <a:p>
            <a:r>
              <a:rPr lang="en-US" dirty="0" smtClean="0">
                <a:latin typeface="Franklin Gothic Book" pitchFamily="34" charset="0"/>
              </a:rPr>
              <a:t>If the person’s gross monthly income is above the “special income level” then a net calculation occurs to see if that net calculation puts the person’s net income below the “Medicaid need standard”</a:t>
            </a:r>
          </a:p>
          <a:p>
            <a:endParaRPr lang="en-US" dirty="0" smtClean="0">
              <a:latin typeface="Franklin Gothic Book" pitchFamily="34" charset="0"/>
            </a:endParaRPr>
          </a:p>
          <a:p>
            <a:r>
              <a:rPr lang="en-US" dirty="0" smtClean="0">
                <a:latin typeface="Franklin Gothic Book" pitchFamily="34" charset="0"/>
              </a:rPr>
              <a:t>The current “Medicaid need standard” is $643</a:t>
            </a:r>
            <a:endParaRPr lang="en-US" dirty="0">
              <a:latin typeface="Franklin Gothic Book"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269</TotalTime>
  <Words>3091</Words>
  <Application>Microsoft Office PowerPoint</Application>
  <PresentationFormat>On-screen Show (4:3)</PresentationFormat>
  <Paragraphs>236</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Change is Coming Preparing for Ohio’s 1634 Transition</vt:lpstr>
      <vt:lpstr>The Pending 1634 Transition</vt:lpstr>
      <vt:lpstr>A Brief History</vt:lpstr>
      <vt:lpstr>A Brief History</vt:lpstr>
      <vt:lpstr>A Brief History</vt:lpstr>
      <vt:lpstr>A Brief History</vt:lpstr>
      <vt:lpstr>A Brief History</vt:lpstr>
      <vt:lpstr>Ohio’s Medicaid Status</vt:lpstr>
      <vt:lpstr>Current Income Eligibility Determinations</vt:lpstr>
      <vt:lpstr>Current Income Eligibility Determinations </vt:lpstr>
      <vt:lpstr>Ohio’s Medicaid Status</vt:lpstr>
      <vt:lpstr>It’s Miller Time!</vt:lpstr>
      <vt:lpstr>Appendix A 5160:1-6-03.2    Medicaid: Use of Qualified Income Trusts (QIT)</vt:lpstr>
      <vt:lpstr>Appendix A 5160:1-6-03.2    Medicaid: Use of Qualified Income Trusts (QIT)</vt:lpstr>
      <vt:lpstr>Appendix A 5160:1-6-03.2    Medicaid: Use of Qualified Income Trusts (QIT)</vt:lpstr>
      <vt:lpstr>Appendix A 5160:1-6-03.2    Medicaid: Use of Qualified Income Trusts (QIT)</vt:lpstr>
      <vt:lpstr>Appendix A 5160:1-6-03.2    Medicaid: Use of Qualified Income Trusts (QIT)</vt:lpstr>
      <vt:lpstr>Appendix A 5160:1-6-03.2    Medicaid: Use of Qualified Income Trusts (QIT)</vt:lpstr>
      <vt:lpstr>Appendix A 5160:1-6-03.2    Medicaid: Use of Qualified Income Trusts (QIT)</vt:lpstr>
      <vt:lpstr>Appendix A 5160:1-6-03.2    Medicaid: Use of Qualified Income Trusts (QIT)</vt:lpstr>
      <vt:lpstr>Appendix B Qualified Income Trusts Frequently Asked Questions</vt:lpstr>
      <vt:lpstr>Appendix B Qualified Income Trusts Frequently Asked Questions</vt:lpstr>
      <vt:lpstr>Appendix B Qualified Income Trusts Frequently Asked Questions</vt:lpstr>
      <vt:lpstr>Appendix B Qualified Income Trusts Frequently Asked Questions</vt:lpstr>
      <vt:lpstr>Appendix B Qualified Income Trusts Frequently Asked Questions</vt:lpstr>
      <vt:lpstr>Appendix C Qualified Income Trust Form</vt:lpstr>
      <vt:lpstr>Appendix C Qualified Income Trust Form</vt:lpstr>
      <vt:lpstr>Appendix C Qualified Income Trust Form</vt:lpstr>
      <vt:lpstr>Appendix C Qualified Income Trust Form</vt:lpstr>
      <vt:lpstr>Appendix C Qualified Income Trust Form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is Coming Preparing for Ohio’s 1634 Transition</dc:title>
  <dc:creator>scastricone</dc:creator>
  <cp:lastModifiedBy>scastricone</cp:lastModifiedBy>
  <cp:revision>51</cp:revision>
  <dcterms:created xsi:type="dcterms:W3CDTF">2016-06-06T13:37:49Z</dcterms:created>
  <dcterms:modified xsi:type="dcterms:W3CDTF">2016-06-07T13:54:37Z</dcterms:modified>
</cp:coreProperties>
</file>